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2.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3.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4.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5.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9"/>
  </p:notesMasterIdLst>
  <p:sldIdLst>
    <p:sldId id="6788" r:id="rId5"/>
    <p:sldId id="301" r:id="rId6"/>
    <p:sldId id="6946" r:id="rId7"/>
    <p:sldId id="6947" r:id="rId8"/>
    <p:sldId id="6956" r:id="rId9"/>
    <p:sldId id="6794" r:id="rId10"/>
    <p:sldId id="7349" r:id="rId11"/>
    <p:sldId id="6964" r:id="rId12"/>
    <p:sldId id="7362" r:id="rId13"/>
    <p:sldId id="7365" r:id="rId14"/>
    <p:sldId id="7363" r:id="rId15"/>
    <p:sldId id="7364" r:id="rId16"/>
    <p:sldId id="7366" r:id="rId17"/>
    <p:sldId id="7368" r:id="rId18"/>
    <p:sldId id="7367" r:id="rId19"/>
    <p:sldId id="7369" r:id="rId20"/>
    <p:sldId id="7370" r:id="rId21"/>
    <p:sldId id="7371" r:id="rId22"/>
    <p:sldId id="6680" r:id="rId23"/>
    <p:sldId id="7374" r:id="rId24"/>
    <p:sldId id="7350" r:id="rId25"/>
    <p:sldId id="7376" r:id="rId26"/>
    <p:sldId id="7375" r:id="rId27"/>
    <p:sldId id="7379" r:id="rId28"/>
    <p:sldId id="7377" r:id="rId29"/>
    <p:sldId id="7378" r:id="rId30"/>
    <p:sldId id="7352" r:id="rId31"/>
    <p:sldId id="7394" r:id="rId32"/>
    <p:sldId id="7380" r:id="rId33"/>
    <p:sldId id="7381" r:id="rId34"/>
    <p:sldId id="7382" r:id="rId35"/>
    <p:sldId id="7383" r:id="rId36"/>
    <p:sldId id="7388" r:id="rId37"/>
    <p:sldId id="7389" r:id="rId38"/>
    <p:sldId id="7351" r:id="rId39"/>
    <p:sldId id="7384" r:id="rId40"/>
    <p:sldId id="7385" r:id="rId41"/>
    <p:sldId id="7386" r:id="rId42"/>
    <p:sldId id="7387" r:id="rId43"/>
    <p:sldId id="7390" r:id="rId44"/>
    <p:sldId id="7391" r:id="rId45"/>
    <p:sldId id="7392" r:id="rId46"/>
    <p:sldId id="6809" r:id="rId47"/>
    <p:sldId id="207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Sebastian" initials="SS" lastIdx="5" clrIdx="0">
    <p:extLst>
      <p:ext uri="{19B8F6BF-5375-455C-9EA6-DF929625EA0E}">
        <p15:presenceInfo xmlns:p15="http://schemas.microsoft.com/office/powerpoint/2012/main" userId="S::ssebastian@onecause.com::5d3d5eaf-e3c6-40f1-b6bc-31779fbf50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1BEB3"/>
    <a:srgbClr val="337DAF"/>
    <a:srgbClr val="F2BF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07F3F6-C5A8-537C-BA06-5F69397AFABB}" v="21" dt="2023-03-23T21:46:14.687"/>
    <p1510:client id="{49E2B502-E454-C1B9-9337-FDC0646F2C3D}" v="4" dt="2023-03-23T13:54:13.719"/>
    <p1510:client id="{D7471E41-6FE1-A543-98D8-C27D28D5F7B5}" v="5" dt="2023-03-23T21:49:35.7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78"/>
    <p:restoredTop sz="78231"/>
  </p:normalViewPr>
  <p:slideViewPr>
    <p:cSldViewPr snapToGrid="0">
      <p:cViewPr varScale="1">
        <p:scale>
          <a:sx n="99" d="100"/>
          <a:sy n="99" d="100"/>
        </p:scale>
        <p:origin x="176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Sebastian" userId="S::ssebastian@onecause.com::5d3d5eaf-e3c6-40f1-b6bc-31779fbf5079" providerId="AD" clId="Web-{49E2B502-E454-C1B9-9337-FDC0646F2C3D}"/>
    <pc:docChg chg="modSld">
      <pc:chgData name="Sarah Sebastian" userId="S::ssebastian@onecause.com::5d3d5eaf-e3c6-40f1-b6bc-31779fbf5079" providerId="AD" clId="Web-{49E2B502-E454-C1B9-9337-FDC0646F2C3D}" dt="2023-03-23T14:15:52.403" v="55"/>
      <pc:docMkLst>
        <pc:docMk/>
      </pc:docMkLst>
      <pc:sldChg chg="modNotes">
        <pc:chgData name="Sarah Sebastian" userId="S::ssebastian@onecause.com::5d3d5eaf-e3c6-40f1-b6bc-31779fbf5079" providerId="AD" clId="Web-{49E2B502-E454-C1B9-9337-FDC0646F2C3D}" dt="2023-03-23T13:23:25.836" v="39"/>
        <pc:sldMkLst>
          <pc:docMk/>
          <pc:sldMk cId="2559315393" sldId="6946"/>
        </pc:sldMkLst>
      </pc:sldChg>
      <pc:sldChg chg="modNotes">
        <pc:chgData name="Sarah Sebastian" userId="S::ssebastian@onecause.com::5d3d5eaf-e3c6-40f1-b6bc-31779fbf5079" providerId="AD" clId="Web-{49E2B502-E454-C1B9-9337-FDC0646F2C3D}" dt="2023-03-23T13:47:06.100" v="40"/>
        <pc:sldMkLst>
          <pc:docMk/>
          <pc:sldMk cId="179112116" sldId="7350"/>
        </pc:sldMkLst>
      </pc:sldChg>
      <pc:sldChg chg="modNotes">
        <pc:chgData name="Sarah Sebastian" userId="S::ssebastian@onecause.com::5d3d5eaf-e3c6-40f1-b6bc-31779fbf5079" providerId="AD" clId="Web-{49E2B502-E454-C1B9-9337-FDC0646F2C3D}" dt="2023-03-23T13:54:16.438" v="44"/>
        <pc:sldMkLst>
          <pc:docMk/>
          <pc:sldMk cId="1116776690" sldId="7351"/>
        </pc:sldMkLst>
      </pc:sldChg>
      <pc:sldChg chg="modSp">
        <pc:chgData name="Sarah Sebastian" userId="S::ssebastian@onecause.com::5d3d5eaf-e3c6-40f1-b6bc-31779fbf5079" providerId="AD" clId="Web-{49E2B502-E454-C1B9-9337-FDC0646F2C3D}" dt="2023-03-23T13:51:03.465" v="42" actId="20577"/>
        <pc:sldMkLst>
          <pc:docMk/>
          <pc:sldMk cId="3886491286" sldId="7352"/>
        </pc:sldMkLst>
        <pc:spChg chg="mod">
          <ac:chgData name="Sarah Sebastian" userId="S::ssebastian@onecause.com::5d3d5eaf-e3c6-40f1-b6bc-31779fbf5079" providerId="AD" clId="Web-{49E2B502-E454-C1B9-9337-FDC0646F2C3D}" dt="2023-03-23T13:51:03.465" v="42" actId="20577"/>
          <ac:spMkLst>
            <pc:docMk/>
            <pc:sldMk cId="3886491286" sldId="7352"/>
            <ac:spMk id="11" creationId="{5337C467-8761-F445-B7AD-A5E223681585}"/>
          </ac:spMkLst>
        </pc:spChg>
      </pc:sldChg>
      <pc:sldChg chg="modNotes">
        <pc:chgData name="Sarah Sebastian" userId="S::ssebastian@onecause.com::5d3d5eaf-e3c6-40f1-b6bc-31779fbf5079" providerId="AD" clId="Web-{49E2B502-E454-C1B9-9337-FDC0646F2C3D}" dt="2023-03-23T14:07:09.501" v="50"/>
        <pc:sldMkLst>
          <pc:docMk/>
          <pc:sldMk cId="3959161226" sldId="7368"/>
        </pc:sldMkLst>
      </pc:sldChg>
      <pc:sldChg chg="modNotes">
        <pc:chgData name="Sarah Sebastian" userId="S::ssebastian@onecause.com::5d3d5eaf-e3c6-40f1-b6bc-31779fbf5079" providerId="AD" clId="Web-{49E2B502-E454-C1B9-9337-FDC0646F2C3D}" dt="2023-03-23T14:08:16.909" v="53"/>
        <pc:sldMkLst>
          <pc:docMk/>
          <pc:sldMk cId="691090683" sldId="7369"/>
        </pc:sldMkLst>
      </pc:sldChg>
      <pc:sldChg chg="modNotes">
        <pc:chgData name="Sarah Sebastian" userId="S::ssebastian@onecause.com::5d3d5eaf-e3c6-40f1-b6bc-31779fbf5079" providerId="AD" clId="Web-{49E2B502-E454-C1B9-9337-FDC0646F2C3D}" dt="2023-03-23T14:15:52.403" v="55"/>
        <pc:sldMkLst>
          <pc:docMk/>
          <pc:sldMk cId="4080493514" sldId="7389"/>
        </pc:sldMkLst>
      </pc:sldChg>
    </pc:docChg>
  </pc:docChgLst>
  <pc:docChgLst>
    <pc:chgData name="Sarah Sebastian" userId="S::ssebastian@onecause.com::5d3d5eaf-e3c6-40f1-b6bc-31779fbf5079" providerId="AD" clId="Web-{0B07F3F6-C5A8-537C-BA06-5F69397AFABB}"/>
    <pc:docChg chg="modSld">
      <pc:chgData name="Sarah Sebastian" userId="S::ssebastian@onecause.com::5d3d5eaf-e3c6-40f1-b6bc-31779fbf5079" providerId="AD" clId="Web-{0B07F3F6-C5A8-537C-BA06-5F69397AFABB}" dt="2023-03-23T21:46:13.624" v="16" actId="20577"/>
      <pc:docMkLst>
        <pc:docMk/>
      </pc:docMkLst>
      <pc:sldChg chg="modSp">
        <pc:chgData name="Sarah Sebastian" userId="S::ssebastian@onecause.com::5d3d5eaf-e3c6-40f1-b6bc-31779fbf5079" providerId="AD" clId="Web-{0B07F3F6-C5A8-537C-BA06-5F69397AFABB}" dt="2023-03-23T21:46:13.624" v="16" actId="20577"/>
        <pc:sldMkLst>
          <pc:docMk/>
          <pc:sldMk cId="878407990" sldId="6788"/>
        </pc:sldMkLst>
        <pc:spChg chg="mod">
          <ac:chgData name="Sarah Sebastian" userId="S::ssebastian@onecause.com::5d3d5eaf-e3c6-40f1-b6bc-31779fbf5079" providerId="AD" clId="Web-{0B07F3F6-C5A8-537C-BA06-5F69397AFABB}" dt="2023-03-23T21:46:13.624" v="16" actId="20577"/>
          <ac:spMkLst>
            <pc:docMk/>
            <pc:sldMk cId="878407990" sldId="6788"/>
            <ac:spMk id="2" creationId="{D0FAD3D8-6B55-D248-94A3-E9EE3288C98C}"/>
          </ac:spMkLst>
        </pc:spChg>
        <pc:spChg chg="mod">
          <ac:chgData name="Sarah Sebastian" userId="S::ssebastian@onecause.com::5d3d5eaf-e3c6-40f1-b6bc-31779fbf5079" providerId="AD" clId="Web-{0B07F3F6-C5A8-537C-BA06-5F69397AFABB}" dt="2023-03-23T21:45:58.718" v="14" actId="20577"/>
          <ac:spMkLst>
            <pc:docMk/>
            <pc:sldMk cId="878407990" sldId="6788"/>
            <ac:spMk id="8" creationId="{D29CD482-144B-8744-8A71-B61287F75450}"/>
          </ac:spMkLst>
        </pc:spChg>
      </pc:sldChg>
      <pc:sldChg chg="modSp">
        <pc:chgData name="Sarah Sebastian" userId="S::ssebastian@onecause.com::5d3d5eaf-e3c6-40f1-b6bc-31779fbf5079" providerId="AD" clId="Web-{0B07F3F6-C5A8-537C-BA06-5F69397AFABB}" dt="2023-03-23T21:45:28.811" v="12" actId="20577"/>
        <pc:sldMkLst>
          <pc:docMk/>
          <pc:sldMk cId="3723689417" sldId="6964"/>
        </pc:sldMkLst>
        <pc:spChg chg="mod">
          <ac:chgData name="Sarah Sebastian" userId="S::ssebastian@onecause.com::5d3d5eaf-e3c6-40f1-b6bc-31779fbf5079" providerId="AD" clId="Web-{0B07F3F6-C5A8-537C-BA06-5F69397AFABB}" dt="2023-03-23T21:45:28.811" v="12" actId="20577"/>
          <ac:spMkLst>
            <pc:docMk/>
            <pc:sldMk cId="3723689417" sldId="6964"/>
            <ac:spMk id="10" creationId="{BF4B9B0F-BBC8-2D4F-95ED-3378B858AB4B}"/>
          </ac:spMkLst>
        </pc:spChg>
        <pc:spChg chg="mod">
          <ac:chgData name="Sarah Sebastian" userId="S::ssebastian@onecause.com::5d3d5eaf-e3c6-40f1-b6bc-31779fbf5079" providerId="AD" clId="Web-{0B07F3F6-C5A8-537C-BA06-5F69397AFABB}" dt="2023-03-23T21:45:23.045" v="11" actId="20577"/>
          <ac:spMkLst>
            <pc:docMk/>
            <pc:sldMk cId="3723689417" sldId="6964"/>
            <ac:spMk id="11" creationId="{5337C467-8761-F445-B7AD-A5E223681585}"/>
          </ac:spMkLst>
        </pc:spChg>
      </pc:sldChg>
      <pc:sldChg chg="modSp">
        <pc:chgData name="Sarah Sebastian" userId="S::ssebastian@onecause.com::5d3d5eaf-e3c6-40f1-b6bc-31779fbf5079" providerId="AD" clId="Web-{0B07F3F6-C5A8-537C-BA06-5F69397AFABB}" dt="2023-03-23T21:44:22.341" v="0" actId="14100"/>
        <pc:sldMkLst>
          <pc:docMk/>
          <pc:sldMk cId="891758518" sldId="7349"/>
        </pc:sldMkLst>
        <pc:spChg chg="mod">
          <ac:chgData name="Sarah Sebastian" userId="S::ssebastian@onecause.com::5d3d5eaf-e3c6-40f1-b6bc-31779fbf5079" providerId="AD" clId="Web-{0B07F3F6-C5A8-537C-BA06-5F69397AFABB}" dt="2023-03-23T21:44:22.341" v="0" actId="14100"/>
          <ac:spMkLst>
            <pc:docMk/>
            <pc:sldMk cId="891758518" sldId="7349"/>
            <ac:spMk id="25" creationId="{ED12BBB8-8B56-2A4D-8FCD-EF1376DE62A9}"/>
          </ac:spMkLst>
        </pc:spChg>
      </pc:sldChg>
      <pc:sldChg chg="modSp">
        <pc:chgData name="Sarah Sebastian" userId="S::ssebastian@onecause.com::5d3d5eaf-e3c6-40f1-b6bc-31779fbf5079" providerId="AD" clId="Web-{0B07F3F6-C5A8-537C-BA06-5F69397AFABB}" dt="2023-03-23T21:45:02.670" v="10" actId="20577"/>
        <pc:sldMkLst>
          <pc:docMk/>
          <pc:sldMk cId="2412321667" sldId="7363"/>
        </pc:sldMkLst>
        <pc:spChg chg="mod">
          <ac:chgData name="Sarah Sebastian" userId="S::ssebastian@onecause.com::5d3d5eaf-e3c6-40f1-b6bc-31779fbf5079" providerId="AD" clId="Web-{0B07F3F6-C5A8-537C-BA06-5F69397AFABB}" dt="2023-03-23T21:45:02.670" v="10" actId="20577"/>
          <ac:spMkLst>
            <pc:docMk/>
            <pc:sldMk cId="2412321667" sldId="7363"/>
            <ac:spMk id="2" creationId="{AEADE85A-E51F-81DC-5FC5-CAD33C0F6065}"/>
          </ac:spMkLst>
        </pc:spChg>
      </pc:sldChg>
      <pc:sldChg chg="modSp">
        <pc:chgData name="Sarah Sebastian" userId="S::ssebastian@onecause.com::5d3d5eaf-e3c6-40f1-b6bc-31779fbf5079" providerId="AD" clId="Web-{0B07F3F6-C5A8-537C-BA06-5F69397AFABB}" dt="2023-03-23T21:44:33.529" v="8" actId="20577"/>
        <pc:sldMkLst>
          <pc:docMk/>
          <pc:sldMk cId="1198790492" sldId="7365"/>
        </pc:sldMkLst>
        <pc:spChg chg="mod">
          <ac:chgData name="Sarah Sebastian" userId="S::ssebastian@onecause.com::5d3d5eaf-e3c6-40f1-b6bc-31779fbf5079" providerId="AD" clId="Web-{0B07F3F6-C5A8-537C-BA06-5F69397AFABB}" dt="2023-03-23T21:44:33.529" v="8" actId="20577"/>
          <ac:spMkLst>
            <pc:docMk/>
            <pc:sldMk cId="1198790492" sldId="7365"/>
            <ac:spMk id="6" creationId="{20A9FE6A-B81F-B153-48D0-4F08964C7F9B}"/>
          </ac:spMkLst>
        </pc:spChg>
      </pc:sldChg>
    </pc:docChg>
  </pc:docChgLst>
  <pc:docChgLst>
    <pc:chgData name="Sarah Sebastian" userId="5d3d5eaf-e3c6-40f1-b6bc-31779fbf5079" providerId="ADAL" clId="{D7471E41-6FE1-A543-98D8-C27D28D5F7B5}"/>
    <pc:docChg chg="modSld">
      <pc:chgData name="Sarah Sebastian" userId="5d3d5eaf-e3c6-40f1-b6bc-31779fbf5079" providerId="ADAL" clId="{D7471E41-6FE1-A543-98D8-C27D28D5F7B5}" dt="2023-03-23T21:50:09.005" v="10" actId="1076"/>
      <pc:docMkLst>
        <pc:docMk/>
      </pc:docMkLst>
      <pc:sldChg chg="modSp mod">
        <pc:chgData name="Sarah Sebastian" userId="5d3d5eaf-e3c6-40f1-b6bc-31779fbf5079" providerId="ADAL" clId="{D7471E41-6FE1-A543-98D8-C27D28D5F7B5}" dt="2023-03-23T21:47:45.470" v="1" actId="2711"/>
        <pc:sldMkLst>
          <pc:docMk/>
          <pc:sldMk cId="1198790492" sldId="7365"/>
        </pc:sldMkLst>
        <pc:spChg chg="mod">
          <ac:chgData name="Sarah Sebastian" userId="5d3d5eaf-e3c6-40f1-b6bc-31779fbf5079" providerId="ADAL" clId="{D7471E41-6FE1-A543-98D8-C27D28D5F7B5}" dt="2023-03-23T21:47:45.470" v="1" actId="2711"/>
          <ac:spMkLst>
            <pc:docMk/>
            <pc:sldMk cId="1198790492" sldId="7365"/>
            <ac:spMk id="6" creationId="{20A9FE6A-B81F-B153-48D0-4F08964C7F9B}"/>
          </ac:spMkLst>
        </pc:spChg>
      </pc:sldChg>
      <pc:sldChg chg="addSp modSp mod">
        <pc:chgData name="Sarah Sebastian" userId="5d3d5eaf-e3c6-40f1-b6bc-31779fbf5079" providerId="ADAL" clId="{D7471E41-6FE1-A543-98D8-C27D28D5F7B5}" dt="2023-03-23T21:50:09.005" v="10" actId="1076"/>
        <pc:sldMkLst>
          <pc:docMk/>
          <pc:sldMk cId="3558259817" sldId="7370"/>
        </pc:sldMkLst>
        <pc:picChg chg="add mod">
          <ac:chgData name="Sarah Sebastian" userId="5d3d5eaf-e3c6-40f1-b6bc-31779fbf5079" providerId="ADAL" clId="{D7471E41-6FE1-A543-98D8-C27D28D5F7B5}" dt="2023-03-23T21:50:09.005" v="10" actId="1076"/>
          <ac:picMkLst>
            <pc:docMk/>
            <pc:sldMk cId="3558259817" sldId="7370"/>
            <ac:picMk id="5" creationId="{8AF205FA-BF19-BE4D-6CC0-F6A92D19753D}"/>
          </ac:picMkLst>
        </pc:picChg>
      </pc:sldChg>
      <pc:sldChg chg="modSp">
        <pc:chgData name="Sarah Sebastian" userId="5d3d5eaf-e3c6-40f1-b6bc-31779fbf5079" providerId="ADAL" clId="{D7471E41-6FE1-A543-98D8-C27D28D5F7B5}" dt="2023-03-23T21:48:56.969" v="4" actId="1440"/>
        <pc:sldMkLst>
          <pc:docMk/>
          <pc:sldMk cId="1267714139" sldId="7371"/>
        </pc:sldMkLst>
        <pc:picChg chg="mod">
          <ac:chgData name="Sarah Sebastian" userId="5d3d5eaf-e3c6-40f1-b6bc-31779fbf5079" providerId="ADAL" clId="{D7471E41-6FE1-A543-98D8-C27D28D5F7B5}" dt="2023-03-23T21:48:56.969" v="4" actId="1440"/>
          <ac:picMkLst>
            <pc:docMk/>
            <pc:sldMk cId="1267714139" sldId="7371"/>
            <ac:picMk id="4098" creationId="{409DDA94-E9F4-35F0-D569-582091572086}"/>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3-03-13T11:39:47.510" idx="1">
    <p:pos x="10" y="10"/>
    <p:text>updated motivators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03-13T11:39:47.510" idx="2">
    <p:pos x="10" y="10"/>
    <p:text>updated motivators
</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3-03-13T11:39:47.510" idx="3">
    <p:pos x="10" y="10"/>
    <p:text>updated motivators
</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3-03-13T11:39:47.510" idx="4">
    <p:pos x="10" y="10"/>
    <p:text>updated motivators
</p:text>
    <p:extLst>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3-03-13T11:39:47.510" idx="5">
    <p:pos x="10" y="10"/>
    <p:text>updated motivators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CA4239-3DE7-4547-A4BB-6BDB9A0366F3}" type="datetimeFigureOut">
              <a:rPr lang="en-US" smtClean="0"/>
              <a:t>3/23/23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EDB11D-9C3E-974D-92FE-F6E9A33D330A}" type="slidenum">
              <a:rPr lang="en-US" smtClean="0"/>
              <a:t>‹#›</a:t>
            </a:fld>
            <a:endParaRPr lang="en-US"/>
          </a:p>
        </p:txBody>
      </p:sp>
    </p:spTree>
    <p:extLst>
      <p:ext uri="{BB962C8B-B14F-4D97-AF65-F5344CB8AC3E}">
        <p14:creationId xmlns:p14="http://schemas.microsoft.com/office/powerpoint/2010/main" val="226638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1DE42-3DED-4762-9F05-05D5F8BAB4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890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cs typeface="Calibri"/>
              </a:rPr>
              <a:t>Say it with me… engaged donors are not fatigued donors.</a:t>
            </a:r>
          </a:p>
          <a:p>
            <a:pPr marL="171450" indent="-171450">
              <a:buFont typeface="Arial" panose="020B0604020202020204" pitchFamily="34" charset="0"/>
              <a:buChar char="•"/>
            </a:pPr>
            <a:r>
              <a:rPr lang="en-US" b="0" dirty="0">
                <a:cs typeface="Calibri"/>
              </a:rPr>
              <a:t>Donors want to hear from you….</a:t>
            </a:r>
          </a:p>
          <a:p>
            <a:pPr marL="171450" indent="-171450">
              <a:buFont typeface="Arial" panose="020B0604020202020204" pitchFamily="34" charset="0"/>
              <a:buChar char="•"/>
            </a:pPr>
            <a:r>
              <a:rPr lang="en-US" b="0" dirty="0">
                <a:cs typeface="Calibri"/>
              </a:rPr>
              <a:t>If</a:t>
            </a:r>
            <a:r>
              <a:rPr lang="en-US" dirty="0">
                <a:cs typeface="Calibri"/>
              </a:rPr>
              <a:t> </a:t>
            </a:r>
            <a:r>
              <a:rPr lang="en-US" b="0" dirty="0">
                <a:cs typeface="Calibri"/>
              </a:rPr>
              <a:t>the communications they’re receiving </a:t>
            </a:r>
            <a:r>
              <a:rPr lang="en-US" dirty="0">
                <a:cs typeface="Calibri"/>
              </a:rPr>
              <a:t>are worthwhile and engaging, they won't be fatigued! </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1BEA8FA8-94FD-4605-B3F5-8120812ED44A}"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0">
                <a:lnSpc>
                  <a:spcPct val="100000"/>
                </a:lnSpc>
                <a:spcBef>
                  <a:spcPts val="0"/>
                </a:spcBef>
                <a:spcAft>
                  <a:spcPts val="0"/>
                </a:spcAft>
                <a:buClrTx/>
                <a:buSzTx/>
                <a:buFontTx/>
                <a:buNone/>
                <a:tabLst/>
                <a:defRPr/>
              </a:pPr>
              <a:t>11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54427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dirty="0">
                <a:cs typeface="Calibri" panose="020F0502020204030204"/>
              </a:rPr>
              <a:t>Over half of donors surveyed in our 2022 Giving Experience study said they gave because they knew how their money would make a difference. </a:t>
            </a:r>
          </a:p>
          <a:p>
            <a:pPr marL="171450" indent="-171450">
              <a:buFont typeface="Arial" panose="020B0604020202020204" pitchFamily="34" charset="0"/>
              <a:buChar char="•"/>
            </a:pPr>
            <a:r>
              <a:rPr lang="en-US" sz="1400" dirty="0">
                <a:cs typeface="Calibri" panose="020F0502020204030204"/>
              </a:rPr>
              <a:t>SEEING IMPACT IS ENGAGING AND REDUCES COMPASSION FATIGUE. </a:t>
            </a:r>
          </a:p>
          <a:p>
            <a:pPr marL="171450" indent="-171450">
              <a:buFont typeface="Arial" panose="020B0604020202020204" pitchFamily="34" charset="0"/>
              <a:buChar char="•"/>
            </a:pPr>
            <a:r>
              <a:rPr lang="en-US" sz="1400" dirty="0">
                <a:cs typeface="Calibri" panose="020F0502020204030204"/>
              </a:rPr>
              <a:t>Impact does NOT just have to be in your thank-you letters or your quarterly newsletters. Put your impact directly in your appeals. On your donation forms. On your event fundraising pages.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AE53A-2F66-42BC-8757-2C60F5572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2333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dirty="0">
                <a:cs typeface="Calibri" panose="020F0502020204030204"/>
              </a:rPr>
              <a:t>Here’s an example from one of Touro University of California’s event pages.</a:t>
            </a:r>
          </a:p>
          <a:p>
            <a:pPr marL="171450" indent="-171450">
              <a:buFont typeface="Arial" panose="020B0604020202020204" pitchFamily="34" charset="0"/>
              <a:buChar char="•"/>
            </a:pPr>
            <a:r>
              <a:rPr lang="en-US" sz="1400" dirty="0">
                <a:cs typeface="Calibri" panose="020F0502020204030204"/>
              </a:rPr>
              <a:t>For their Mosaic Celebration Diversity Scholarship Fundraiser, they created a dedicated impact page for visitors to their event registration page.</a:t>
            </a:r>
          </a:p>
          <a:p>
            <a:pPr marL="171450" indent="-171450">
              <a:buFont typeface="Arial" panose="020B0604020202020204" pitchFamily="34" charset="0"/>
              <a:buChar char="•"/>
            </a:pPr>
            <a:r>
              <a:rPr lang="en-US" sz="1400" dirty="0">
                <a:cs typeface="Calibri" panose="020F0502020204030204"/>
              </a:rPr>
              <a:t>They made this really easy to find in their event page navigation. Anyone looking to register, purchase a raffle ticket, or make a donation could clearly see the Impact page and visit to find out more.</a:t>
            </a:r>
          </a:p>
          <a:p>
            <a:pPr marL="171450" indent="-171450">
              <a:buFont typeface="Arial" panose="020B0604020202020204" pitchFamily="34" charset="0"/>
              <a:buChar char="•"/>
            </a:pPr>
            <a:r>
              <a:rPr lang="en-US" sz="1400" dirty="0">
                <a:cs typeface="Calibri" panose="020F0502020204030204"/>
              </a:rPr>
              <a:t>So what was on the page?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AE53A-2F66-42BC-8757-2C60F5572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03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dirty="0">
                <a:cs typeface="Calibri" panose="020F0502020204030204"/>
              </a:rPr>
              <a:t>Testimonials from students who received the Diversity Scholarship for which they were raising funds.</a:t>
            </a:r>
          </a:p>
          <a:p>
            <a:pPr marL="171450" indent="-171450">
              <a:buFont typeface="Arial" panose="020B0604020202020204" pitchFamily="34" charset="0"/>
              <a:buChar char="•"/>
            </a:pPr>
            <a:r>
              <a:rPr lang="en-US" sz="1400" dirty="0">
                <a:cs typeface="Calibri" panose="020F0502020204030204"/>
              </a:rPr>
              <a:t>Not only did these testimonials show the DIRECT impact of donations on INDIVIDUAL PEOPLE, the testimonials themselves shared how the scholarship would benefit COMMUNITIES.</a:t>
            </a:r>
          </a:p>
          <a:p>
            <a:pPr marL="628650" lvl="1" indent="-171450">
              <a:buFont typeface="Arial" panose="020B0604020202020204" pitchFamily="34" charset="0"/>
              <a:buChar char="•"/>
            </a:pPr>
            <a:r>
              <a:rPr lang="en-US" sz="1400" dirty="0">
                <a:cs typeface="Calibri" panose="020F0502020204030204"/>
              </a:rPr>
              <a:t>In Latrenda’s testimonial, she said receiving this scholarship for her Master of Science in Physician Assistant Studies and Master of Public Health will allow her to alleviate some of the fear and stereotypes that minorities experience when seeking medical treatment.</a:t>
            </a:r>
          </a:p>
          <a:p>
            <a:pPr marL="628650" lvl="1" indent="-171450">
              <a:buFont typeface="Arial" panose="020B0604020202020204" pitchFamily="34" charset="0"/>
              <a:buChar char="•"/>
            </a:pPr>
            <a:r>
              <a:rPr lang="en-US" sz="1400" dirty="0">
                <a:cs typeface="Calibri" panose="020F0502020204030204"/>
              </a:rPr>
              <a:t>Kia states that she can continue to help pave a way for those in underserved communities to reach their goals while she continues to strive for hers. And she thanks donors.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AE53A-2F66-42BC-8757-2C60F5572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794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dirty="0">
                <a:cs typeface="Calibri" panose="020F0502020204030204"/>
              </a:rPr>
              <a:t>There’s definitely a right way and a wrong way to engage donors in your communications, especially in your appeals.</a:t>
            </a:r>
          </a:p>
          <a:p>
            <a:pPr marL="171450" indent="-171450">
              <a:buFont typeface="Arial" panose="020B0604020202020204" pitchFamily="34" charset="0"/>
              <a:buChar char="•"/>
            </a:pPr>
            <a:r>
              <a:rPr lang="en-US" sz="1400" dirty="0">
                <a:cs typeface="Calibri" panose="020F0502020204030204"/>
              </a:rPr>
              <a:t>This is the wrong way. Pity-based fundraising appeals are no longer okay. And while I assume pretty much everyone here knows that, it never hurts to emphasize 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bg2">
                    <a:lumMod val="50000"/>
                  </a:schemeClr>
                </a:solidFill>
                <a:latin typeface="Neutraface Text Demi"/>
                <a:cs typeface="Calibri"/>
              </a:rPr>
              <a:t>Do you remember the days when you’d see pity-based fundraising commercials on television MULTIPLE times a day? And do you remember getting exhausted and changing the channel after the third time you saw it because it felt hopeless?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bg2">
                    <a:lumMod val="50000"/>
                  </a:schemeClr>
                </a:solidFill>
                <a:latin typeface="Neutraface Text Demi"/>
                <a:cs typeface="Calibri"/>
              </a:rPr>
              <a:t>Not ONLY does this type of imagery cause major compassion fatigue, it also strips subjects of their dignity.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bg2">
                    <a:lumMod val="50000"/>
                  </a:schemeClr>
                </a:solidFill>
                <a:latin typeface="Neutraface Text Demi"/>
                <a:cs typeface="Calibri"/>
              </a:rPr>
              <a:t>This example leads to a happy ending…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AE53A-2F66-42BC-8757-2C60F5572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160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defRPr/>
            </a:pPr>
            <a:r>
              <a:rPr lang="en-US" sz="1400" dirty="0">
                <a:solidFill>
                  <a:schemeClr val="bg2">
                    <a:lumMod val="50000"/>
                  </a:schemeClr>
                </a:solidFill>
                <a:latin typeface="Neutraface Text Demi"/>
                <a:cs typeface="Calibri"/>
              </a:rPr>
              <a:t>…it’s from a British organization called Mencap. The previous image is very old, but it shows how far they’ve come. Here’s a screenshot from their website a couple of weeks ago. They now have the Mencap Myth Busters, spokespeople with disabilities who come from all walks of life and are challenging misconceptions about what living with a learning disability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bg2">
                    <a:lumMod val="50000"/>
                  </a:schemeClr>
                </a:solidFill>
                <a:latin typeface="Neutraface Text Demi"/>
                <a:cs typeface="Calibri"/>
              </a:rPr>
              <a:t>There’s a short documentary by Drew Morton Goldsmith available on YouTube that shows the “Before” example – we’ll include the link on the last slide for you.</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bg2">
                    <a:lumMod val="50000"/>
                  </a:schemeClr>
                </a:solidFill>
                <a:latin typeface="Neutraface Text Demi"/>
                <a:cs typeface="Calibri"/>
              </a:rPr>
              <a:t>Let’s look at one more example of doing it right.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AE53A-2F66-42BC-8757-2C60F5572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313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dirty="0">
                <a:cs typeface="Calibri" panose="020F0502020204030204"/>
              </a:rPr>
              <a:t>Multichannel AKA omni channel marketing has changed fundraising—the ability to reach people with the right message at the right time and on the right channel is an art and yield amazing results.</a:t>
            </a:r>
          </a:p>
          <a:p>
            <a:pPr marL="285750" indent="-285750">
              <a:buFont typeface="Arial" panose="020B0604020202020204" pitchFamily="34" charset="0"/>
              <a:buChar char="•"/>
            </a:pPr>
            <a:r>
              <a:rPr lang="en-US" sz="1400" dirty="0">
                <a:cs typeface="Calibri" panose="020F0502020204030204"/>
              </a:rPr>
              <a:t>But the very nature of omnichannel messaging and marketing means that people are constantly inundated with emails, banner ads, social media ads, commercials interrupting their videos, and text messages – and that’s something you’ve got to keep in mind when seeking to engage donors with your marketing and communications in order to combat fatigue</a:t>
            </a:r>
          </a:p>
          <a:p>
            <a:pPr marL="285750" indent="-285750">
              <a:buFont typeface="Arial" panose="020B0604020202020204" pitchFamily="34" charset="0"/>
              <a:buChar char="•"/>
            </a:pPr>
            <a:r>
              <a:rPr lang="en-US" sz="1400" dirty="0">
                <a:cs typeface="Calibri" panose="020F0502020204030204"/>
              </a:rPr>
              <a:t>Think about ALL of the places donors might see your communications, your appeals, your asks across channels. </a:t>
            </a:r>
          </a:p>
          <a:p>
            <a:pPr marL="285750" indent="-285750">
              <a:buFont typeface="Arial" panose="020B0604020202020204" pitchFamily="34" charset="0"/>
              <a:buChar char="•"/>
            </a:pPr>
            <a:r>
              <a:rPr lang="en-US" sz="1400" dirty="0">
                <a:cs typeface="Calibri" panose="020F0502020204030204"/>
              </a:rPr>
              <a:t>It’s great if they see you on all of those channels… but are they seeing the exact same message and image every time they see you? Are they reading “Your $25 dollar donation could save a life” over and over and over again?</a:t>
            </a:r>
          </a:p>
          <a:p>
            <a:pPr marL="742950" lvl="1" indent="-285750">
              <a:buFont typeface="Arial" panose="020B0604020202020204" pitchFamily="34" charset="0"/>
              <a:buChar char="•"/>
            </a:pPr>
            <a:r>
              <a:rPr lang="en-US" sz="1400" dirty="0">
                <a:cs typeface="Calibri" panose="020F0502020204030204"/>
              </a:rPr>
              <a:t>That’s not effective! People viewing your communication should be served a variety of messages as they move through various stages of awareness of your mission.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AE53A-2F66-42BC-8757-2C60F5572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539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dirty="0">
                <a:cs typeface="Calibri" panose="020F0502020204030204"/>
              </a:rPr>
              <a:t>Multichannel marketing has changed fundraising—the ability to reach people with the right message at the right time and on the right channel is an art and yield amazing results.</a:t>
            </a:r>
          </a:p>
          <a:p>
            <a:pPr marL="285750" indent="-285750">
              <a:buFont typeface="Arial" panose="020B0604020202020204" pitchFamily="34" charset="0"/>
              <a:buChar char="•"/>
            </a:pPr>
            <a:r>
              <a:rPr lang="en-US" sz="1400" dirty="0">
                <a:cs typeface="Calibri" panose="020F0502020204030204"/>
              </a:rPr>
              <a:t>But the very nature of omnichannel messaging and marketing means that people are constantly inundated with emails, banner ads, social media ads, commercials interrupting their videos, and text messages – and that’s something you’ve got to keep in mind when seeking to engage donors with your marketing and communications in order to combat fatigue</a:t>
            </a:r>
          </a:p>
          <a:p>
            <a:pPr marL="285750" indent="-285750">
              <a:buFont typeface="Arial" panose="020B0604020202020204" pitchFamily="34" charset="0"/>
              <a:buChar char="•"/>
            </a:pPr>
            <a:r>
              <a:rPr lang="en-US" sz="1400" dirty="0">
                <a:cs typeface="Calibri" panose="020F0502020204030204"/>
              </a:rPr>
              <a:t>Think about ALL of the places donors might see your communications, your appeals, your asks across channels. </a:t>
            </a:r>
          </a:p>
          <a:p>
            <a:pPr marL="285750" indent="-285750">
              <a:buFont typeface="Arial" panose="020B0604020202020204" pitchFamily="34" charset="0"/>
              <a:buChar char="•"/>
            </a:pPr>
            <a:r>
              <a:rPr lang="en-US" sz="1400" dirty="0">
                <a:cs typeface="Calibri" panose="020F0502020204030204"/>
              </a:rPr>
              <a:t>It’s great if they see you on all of those channels… but are they seeing the exact same message and image every time they see you? Are they reading “Your $25 dollar donation could save a life” over and over and over again?</a:t>
            </a:r>
          </a:p>
          <a:p>
            <a:pPr marL="742950" lvl="1" indent="-285750">
              <a:buFont typeface="Arial" panose="020B0604020202020204" pitchFamily="34" charset="0"/>
              <a:buChar char="•"/>
            </a:pPr>
            <a:r>
              <a:rPr lang="en-US" sz="1400" dirty="0">
                <a:cs typeface="Calibri" panose="020F0502020204030204"/>
              </a:rPr>
              <a:t>That’s not effective! People viewing your communication should be served a variety of messages as they move through stages of the customer journey—this is the perfect way to view what communications donors at varying stages of involvement with your mission should receive.. How?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AE53A-2F66-42BC-8757-2C60F5572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009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panose="020F0502020204030204"/>
              </a:rPr>
              <a:t>Donor engagement for year-round fundraising is one thing… but what about engagement DURING your fundraising events? That’s not something to overlook.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a:rPr>
              <a:t>And if you’re hosting a hybrid event, you’ll need to engage donors in TWO audiences….</a:t>
            </a:r>
            <a:r>
              <a:rPr lang="en-US" sz="1200" dirty="0">
                <a:effectLst/>
                <a:latin typeface="Calibri" panose="020F0502020204030204" pitchFamily="34" charset="0"/>
                <a:ea typeface="Calibri" panose="020F0502020204030204" pitchFamily="34" charset="0"/>
                <a:cs typeface="Times New Roman" panose="02020603050405020304" pitchFamily="18" charset="0"/>
              </a:rPr>
              <a:t>from programming to supporter communications and the overall giving process.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cs typeface="Times New Roman" panose="02020603050405020304" pitchFamily="18" charset="0"/>
              </a:rPr>
              <a:t>So, how do you do that?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2CB62-DE8E-440F-82F2-048D7447C4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358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dirty="0">
                <a:cs typeface="Calibri" panose="020F0502020204030204"/>
              </a:rPr>
              <a:t>Need images to speak to for this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AE53A-2F66-42BC-8757-2C60F5572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812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Shape 1011"/>
          <p:cNvSpPr>
            <a:spLocks noGrp="1" noRot="1" noChangeAspect="1"/>
          </p:cNvSpPr>
          <p:nvPr>
            <p:ph type="sldImg"/>
          </p:nvPr>
        </p:nvSpPr>
        <p:spPr>
          <a:xfrm>
            <a:off x="381000" y="685800"/>
            <a:ext cx="6096000" cy="3429000"/>
          </a:xfrm>
          <a:prstGeom prst="rect">
            <a:avLst/>
          </a:prstGeom>
        </p:spPr>
        <p:txBody>
          <a:bodyPr/>
          <a:lstStyle/>
          <a:p>
            <a:endParaRPr/>
          </a:p>
        </p:txBody>
      </p:sp>
      <p:sp>
        <p:nvSpPr>
          <p:cNvPr id="1012" name="Shape 1012"/>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rPr lang="en-US" dirty="0"/>
              <a:t>Let's take a quick look at what you can expect today</a:t>
            </a:r>
          </a:p>
          <a:p>
            <a:r>
              <a:rPr lang="en-US" dirty="0"/>
              <a:t>The challenges we’ll be talking about today come from our 2023 Fundraising Outlook Report, so well give some quick background on that. You'll also hear us mention some data from our donor-focused study, the Giving Experience.</a:t>
            </a:r>
          </a:p>
          <a:p>
            <a:r>
              <a:rPr lang="en-US" dirty="0"/>
              <a:t>Then we’ll take a look at how the nonprofits in the Report rated a group of challenges facing their organizations.</a:t>
            </a:r>
          </a:p>
          <a:p>
            <a:r>
              <a:rPr lang="en-US" dirty="0"/>
              <a:t>For a bulk of the presentation, we’ll be addressing the top 5 challenges and providing some solutions and tactics to overcome them.</a:t>
            </a:r>
          </a:p>
          <a:p>
            <a:r>
              <a:rPr lang="en-US" dirty="0"/>
              <a:t>We’ll have a quick interactive breakout and then have some time for Q&amp;A. Let's go!</a:t>
            </a:r>
          </a:p>
        </p:txBody>
      </p:sp>
    </p:spTree>
    <p:extLst>
      <p:ext uri="{BB962C8B-B14F-4D97-AF65-F5344CB8AC3E}">
        <p14:creationId xmlns:p14="http://schemas.microsoft.com/office/powerpoint/2010/main" val="1941034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sz="1800" b="0" i="0" dirty="0">
              <a:solidFill>
                <a:srgbClr val="444444"/>
              </a:solidFill>
              <a:effectLst/>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53B596D8-19B8-E449-A0E4-ACD43D296A1A}" type="slidenum">
              <a:rPr lang="en-US" smtClean="0"/>
              <a:t>21</a:t>
            </a:fld>
            <a:endParaRPr lang="en-US"/>
          </a:p>
        </p:txBody>
      </p:sp>
    </p:spTree>
    <p:extLst>
      <p:ext uri="{BB962C8B-B14F-4D97-AF65-F5344CB8AC3E}">
        <p14:creationId xmlns:p14="http://schemas.microsoft.com/office/powerpoint/2010/main" val="2348282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dirty="0">
                <a:cs typeface="Calibri" panose="020F0502020204030204"/>
              </a:rPr>
              <a:t>86% of nonprofits surveyed in the Outlook Report said they faced recurring giving challenges.</a:t>
            </a:r>
          </a:p>
          <a:p>
            <a:pPr marL="171450" indent="-171450">
              <a:buFont typeface="Arial" panose="020B0604020202020204" pitchFamily="34" charset="0"/>
              <a:buChar char="•"/>
            </a:pPr>
            <a:r>
              <a:rPr lang="en-US" sz="1400" dirty="0">
                <a:cs typeface="Calibri" panose="020F0502020204030204"/>
              </a:rPr>
              <a:t>And some of the most common issues recurring giving are getting that actual conversion from one-time to recurring donor (no surprise there!), a lack of marketing and promotion of one’s recurring giving program, and truly differentiating how you communicate with your one-time donors compared to your recurring donors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AE53A-2F66-42BC-8757-2C60F5572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555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400"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AE53A-2F66-42BC-8757-2C60F5572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897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dirty="0">
                <a:cs typeface="Calibri" panose="020F0502020204030204"/>
              </a:rPr>
              <a:t>In the 2022 Giving Experience Study, nearly 60% of donors said one of the reasons they gave was because it was EASY. </a:t>
            </a:r>
          </a:p>
          <a:p>
            <a:pPr marL="285750" indent="-285750">
              <a:buFont typeface="Arial" panose="020B0604020202020204" pitchFamily="34" charset="0"/>
              <a:buChar char="•"/>
            </a:pPr>
            <a:r>
              <a:rPr lang="en-US" sz="1400" dirty="0">
                <a:cs typeface="Calibri" panose="020F0502020204030204"/>
              </a:rPr>
              <a:t>This is especially important for recurring donations.</a:t>
            </a:r>
          </a:p>
          <a:p>
            <a:pPr marL="171450" indent="-171450">
              <a:buFont typeface="Arial" panose="020B0604020202020204" pitchFamily="34" charset="0"/>
              <a:buChar char="•"/>
            </a:pPr>
            <a:r>
              <a:rPr lang="en-US" sz="1400" dirty="0">
                <a:cs typeface="Calibri" panose="020F0502020204030204"/>
              </a:rPr>
              <a:t>Alas, unlike in Field of Dreams…. Just because you build it does NOT mean they will come</a:t>
            </a:r>
          </a:p>
          <a:p>
            <a:pPr marL="171450" indent="-171450">
              <a:buFont typeface="Arial" panose="020B0604020202020204" pitchFamily="34" charset="0"/>
              <a:buChar char="•"/>
            </a:pPr>
            <a:r>
              <a:rPr lang="en-US" sz="1400" dirty="0">
                <a:cs typeface="Calibri" panose="020F0502020204030204"/>
              </a:rPr>
              <a:t>When you start a recurring giving program, you have to promote it to make it EASY for donors to learn about your recurring options and to find where to set up a donation.</a:t>
            </a:r>
          </a:p>
          <a:p>
            <a:pPr marL="171450" indent="-171450">
              <a:buFont typeface="Arial" panose="020B0604020202020204" pitchFamily="34" charset="0"/>
              <a:buChar char="•"/>
            </a:pPr>
            <a:r>
              <a:rPr lang="en-US" sz="1400" dirty="0">
                <a:cs typeface="Calibri" panose="020F0502020204030204"/>
              </a:rPr>
              <a:t>When people go to your website, do they see anything promoting your recurring giving program? </a:t>
            </a:r>
          </a:p>
          <a:p>
            <a:pPr marL="171450" indent="-171450">
              <a:buFont typeface="Arial" panose="020B0604020202020204" pitchFamily="34" charset="0"/>
              <a:buChar char="•"/>
            </a:pPr>
            <a:r>
              <a:rPr lang="en-US" sz="1400" dirty="0">
                <a:cs typeface="Calibri" panose="020F0502020204030204"/>
              </a:rPr>
              <a:t>Do you ask one-time donors to upgrade their gift before they submit their payment information?</a:t>
            </a:r>
          </a:p>
          <a:p>
            <a:pPr marL="171450" indent="-171450">
              <a:buFont typeface="Arial" panose="020B0604020202020204" pitchFamily="34" charset="0"/>
              <a:buChar char="•"/>
            </a:pPr>
            <a:r>
              <a:rPr lang="en-US" sz="1400" dirty="0">
                <a:cs typeface="Calibri" panose="020F0502020204030204"/>
              </a:rPr>
              <a:t>If they receive an appeal in the mail, do they see a recurring giving option on your remittance slip?</a:t>
            </a:r>
          </a:p>
          <a:p>
            <a:pPr marL="171450" indent="-171450">
              <a:buFont typeface="Arial" panose="020B0604020202020204" pitchFamily="34" charset="0"/>
              <a:buChar char="•"/>
            </a:pPr>
            <a:r>
              <a:rPr lang="en-US" sz="1400" dirty="0">
                <a:cs typeface="Calibri" panose="020F0502020204030204"/>
              </a:rPr>
              <a:t>Is there a section in your email newsletter that highlights your recurring giving program?</a:t>
            </a:r>
          </a:p>
          <a:p>
            <a:pPr marL="171450" indent="-171450">
              <a:buFont typeface="Arial" panose="020B0604020202020204" pitchFamily="34" charset="0"/>
              <a:buChar char="•"/>
            </a:pPr>
            <a:r>
              <a:rPr lang="en-US" sz="1400" dirty="0">
                <a:cs typeface="Calibri" panose="020F0502020204030204"/>
              </a:rPr>
              <a:t>Where can it go on website, where can it go in print materials, emails, etc.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AE53A-2F66-42BC-8757-2C60F5572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355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dirty="0">
                <a:cs typeface="Calibri" panose="020F0502020204030204"/>
              </a:rPr>
              <a:t>Once they land on your donation form, things should be easy as well.</a:t>
            </a:r>
          </a:p>
          <a:p>
            <a:pPr marL="171450" indent="-171450">
              <a:buFont typeface="Arial" panose="020B0604020202020204" pitchFamily="34" charset="0"/>
              <a:buChar char="•"/>
            </a:pPr>
            <a:r>
              <a:rPr lang="en-US" sz="1400" dirty="0">
                <a:cs typeface="Calibri" panose="020F0502020204030204"/>
              </a:rPr>
              <a:t>Imagine you’re visiting this donation form on the right for the first time. I IMMEDIATELY see that I can make a monthly donation.</a:t>
            </a:r>
          </a:p>
          <a:p>
            <a:pPr marL="171450" indent="-171450">
              <a:buFont typeface="Arial" panose="020B0604020202020204" pitchFamily="34" charset="0"/>
              <a:buChar char="•"/>
            </a:pPr>
            <a:r>
              <a:rPr lang="en-US" sz="1400" dirty="0">
                <a:cs typeface="Calibri" panose="020F0502020204030204"/>
              </a:rPr>
              <a:t>If you have a dedicated form for recurring giving, make sure it’s incredibly clear in your website navigation or on your homepage that donors can make a one-time or recurring donation.</a:t>
            </a:r>
          </a:p>
          <a:p>
            <a:pPr marL="171450" indent="-171450">
              <a:buFont typeface="Arial" panose="020B0604020202020204" pitchFamily="34" charset="0"/>
              <a:buChar char="•"/>
            </a:pPr>
            <a:endParaRPr lang="en-US" sz="1400" dirty="0">
              <a:cs typeface="Calibri" panose="020F0502020204030204"/>
            </a:endParaRPr>
          </a:p>
          <a:p>
            <a:pPr marL="171450" indent="-171450">
              <a:buFont typeface="Arial" panose="020B0604020202020204" pitchFamily="34" charset="0"/>
              <a:buChar char="•"/>
            </a:pPr>
            <a:r>
              <a:rPr lang="en-US" sz="1400" dirty="0">
                <a:cs typeface="Calibri" panose="020F0502020204030204"/>
              </a:rPr>
              <a:t>Remember when we talked about impact with our last challenge? It’s back!</a:t>
            </a:r>
          </a:p>
          <a:p>
            <a:pPr marL="171450" indent="-171450">
              <a:buFont typeface="Arial" panose="020B0604020202020204" pitchFamily="34" charset="0"/>
              <a:buChar char="•"/>
            </a:pPr>
            <a:r>
              <a:rPr lang="en-US" sz="1400" dirty="0">
                <a:cs typeface="Calibri" panose="020F0502020204030204"/>
              </a:rPr>
              <a:t>Visual and written impact statements can help donors better understand the effect their gifts have.</a:t>
            </a:r>
          </a:p>
          <a:p>
            <a:pPr marL="171450" indent="-171450">
              <a:buFont typeface="Arial" panose="020B0604020202020204" pitchFamily="34" charset="0"/>
              <a:buChar char="•"/>
            </a:pPr>
            <a:r>
              <a:rPr lang="en-US" sz="1400" dirty="0">
                <a:cs typeface="Calibri" panose="020F0502020204030204"/>
              </a:rPr>
              <a:t>Canine Companions used this recurring giving form on the left to show monthly donors what each level of giving impacts. </a:t>
            </a:r>
          </a:p>
          <a:p>
            <a:pPr marL="171450" indent="-171450">
              <a:buFont typeface="Arial" panose="020B0604020202020204" pitchFamily="34" charset="0"/>
              <a:buChar char="•"/>
            </a:pPr>
            <a:endParaRPr lang="en-US" sz="1400"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AE53A-2F66-42BC-8757-2C60F5572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666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dirty="0">
                <a:cs typeface="Calibri" panose="020F0502020204030204"/>
              </a:rPr>
              <a:t>Part of the struggle with recurring giving is not just conversion, but with how nonprofits communicate with recurring donors. </a:t>
            </a:r>
          </a:p>
          <a:p>
            <a:pPr marL="285750" indent="-285750">
              <a:buFont typeface="Arial" panose="020B0604020202020204" pitchFamily="34" charset="0"/>
              <a:buChar char="•"/>
            </a:pPr>
            <a:r>
              <a:rPr lang="en-US" sz="1400" dirty="0">
                <a:cs typeface="Calibri" panose="020F0502020204030204"/>
              </a:rPr>
              <a:t>These are your most loyal supporters. They’ve gone above and beyond to set up a sustaining gift withy you. You owe them extra-special treatment!</a:t>
            </a:r>
          </a:p>
          <a:p>
            <a:pPr marL="285750" indent="-285750">
              <a:buFont typeface="Arial" panose="020B0604020202020204" pitchFamily="34" charset="0"/>
              <a:buChar char="•"/>
            </a:pPr>
            <a:r>
              <a:rPr lang="en-US" sz="1400" dirty="0">
                <a:cs typeface="Calibri" panose="020F0502020204030204"/>
              </a:rPr>
              <a:t>Personal phone calls go a long way—they add a personal touch, and really do leave donors with a case of the warm fuzzies.</a:t>
            </a:r>
          </a:p>
          <a:p>
            <a:pPr marL="285750" indent="-285750">
              <a:buFont typeface="Arial" panose="020B0604020202020204" pitchFamily="34" charset="0"/>
              <a:buChar char="•"/>
            </a:pPr>
            <a:endParaRPr lang="en-US" sz="1400" dirty="0">
              <a:cs typeface="Calibri" panose="020F0502020204030204"/>
            </a:endParaRPr>
          </a:p>
          <a:p>
            <a:pPr marL="285750" indent="-285750">
              <a:buFont typeface="Arial" panose="020B0604020202020204" pitchFamily="34" charset="0"/>
              <a:buChar char="•"/>
            </a:pPr>
            <a:r>
              <a:rPr lang="en-US" sz="1400" dirty="0">
                <a:cs typeface="Calibri" panose="020F0502020204030204"/>
              </a:rPr>
              <a:t>The extra effort recurring donors put in deserves to be recognized in an ongoing way. One way this can be done is to create a special group just for your recurring donors. </a:t>
            </a:r>
          </a:p>
          <a:p>
            <a:pPr marL="285750" indent="-285750">
              <a:buFont typeface="Arial" panose="020B0604020202020204" pitchFamily="34" charset="0"/>
              <a:buChar char="•"/>
            </a:pPr>
            <a:r>
              <a:rPr lang="en-US" sz="1400" dirty="0">
                <a:cs typeface="Calibri" panose="020F0502020204030204"/>
              </a:rPr>
              <a:t>Make-A-Wish Foundation created the Wishing Well Monthly Giving Society and has a dedicated page on their website that shares impact of giving levels.</a:t>
            </a:r>
          </a:p>
          <a:p>
            <a:pPr marL="285750" indent="-285750">
              <a:buFont typeface="Arial" panose="020B0604020202020204" pitchFamily="34" charset="0"/>
              <a:buChar char="•"/>
            </a:pPr>
            <a:endParaRPr lang="en-US" sz="1400" dirty="0">
              <a:cs typeface="Calibri" panose="020F0502020204030204"/>
            </a:endParaRPr>
          </a:p>
          <a:p>
            <a:pPr marL="285750" indent="-285750">
              <a:buFont typeface="Arial" panose="020B0604020202020204" pitchFamily="34" charset="0"/>
              <a:buChar char="•"/>
            </a:pPr>
            <a:r>
              <a:rPr lang="en-US" sz="1400" dirty="0">
                <a:cs typeface="Calibri" panose="020F0502020204030204"/>
              </a:rPr>
              <a:t>And when recurring donors convert… you might be tempted to back off on communication to them. But don’t do that!</a:t>
            </a:r>
          </a:p>
          <a:p>
            <a:pPr marL="285750" indent="-285750">
              <a:buFont typeface="Arial" panose="020B0604020202020204" pitchFamily="34" charset="0"/>
              <a:buChar char="•"/>
            </a:pPr>
            <a:r>
              <a:rPr lang="en-US" sz="1400" dirty="0">
                <a:cs typeface="Calibri" panose="020F0502020204030204"/>
              </a:rPr>
              <a:t>You just have to think about HOW you’re communication to them… don’t take them off your mailing lists. Remember that your recurring donors are part of a special group, so segmenting their communication is vital. They won’t get the same emails and asks as your one-time donors, they won’t receive your recurring campaign emails…. But they should definitely be getting frequent impact updates. You can even consider creating a newsletter or report that’s specifically for your recurring donors. And of course, they can still receive appeals for your major campaigns.</a:t>
            </a:r>
          </a:p>
          <a:p>
            <a:pPr marL="285750" indent="-285750">
              <a:buFont typeface="Arial" panose="020B0604020202020204" pitchFamily="34" charset="0"/>
              <a:buChar char="•"/>
            </a:pPr>
            <a:endParaRPr lang="en-US" sz="1400" dirty="0">
              <a:cs typeface="Calibri" panose="020F0502020204030204"/>
            </a:endParaRPr>
          </a:p>
          <a:p>
            <a:pPr marL="285750" indent="-285750">
              <a:buFont typeface="Arial" panose="020B0604020202020204" pitchFamily="34" charset="0"/>
              <a:buChar char="•"/>
            </a:pPr>
            <a:r>
              <a:rPr lang="en-US" sz="1400" dirty="0">
                <a:cs typeface="Calibri" panose="020F0502020204030204"/>
              </a:rPr>
              <a:t>…and if you’re providing frequent impact, thanking recurring donors, and providing ongoing recognition… don’t be afraid to ask them to upgrade their gift!</a:t>
            </a:r>
          </a:p>
          <a:p>
            <a:pPr marL="285750" indent="-285750">
              <a:buFont typeface="Arial" panose="020B0604020202020204" pitchFamily="34" charset="0"/>
              <a:buChar char="•"/>
            </a:pPr>
            <a:r>
              <a:rPr lang="en-US" sz="1400" dirty="0">
                <a:cs typeface="Calibri" panose="020F0502020204030204"/>
              </a:rPr>
              <a:t>If you have a donor who has been giving $20 a month for a year, try asking for a $5 or $10 increase a month—that can add up to an additional $60 to $120 every year. And if you have a number of donors giving at that level that you can successfully upgrade, that’s a significant amount of extra funds.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AE53A-2F66-42BC-8757-2C60F5572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510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800" dirty="0">
                <a:cs typeface="Calibri" panose="020F0502020204030204"/>
              </a:rPr>
              <a:t>And make sure you’re using the data you have available to you to strategically market your recurring giving program.</a:t>
            </a:r>
          </a:p>
          <a:p>
            <a:pPr marL="171450" indent="-171450">
              <a:buFont typeface="Arial" panose="020B0604020202020204" pitchFamily="34" charset="0"/>
              <a:buChar char="•"/>
            </a:pPr>
            <a:r>
              <a:rPr lang="en-US" sz="1800" dirty="0">
                <a:cs typeface="Calibri" panose="020F0502020204030204"/>
              </a:rPr>
              <a:t>In your CRM (or your online fundraising technology’s reporting system) you can identify donors who have given to your organization multiple times in a year but who have not signed up for a recurring donation.</a:t>
            </a:r>
          </a:p>
          <a:p>
            <a:pPr marL="171450" indent="-171450">
              <a:buFont typeface="Arial" panose="020B0604020202020204" pitchFamily="34" charset="0"/>
              <a:buChar char="•"/>
            </a:pPr>
            <a:r>
              <a:rPr lang="en-US" sz="1800" dirty="0">
                <a:cs typeface="Calibri" panose="020F0502020204030204"/>
              </a:rPr>
              <a:t>You can then create a targeted campaign to upgrade these donors. An email campaign is fine, but if you have the resources, calling may be even better.</a:t>
            </a:r>
          </a:p>
          <a:p>
            <a:pPr marL="171450" indent="-171450">
              <a:buFont typeface="Arial" panose="020B0604020202020204" pitchFamily="34" charset="0"/>
              <a:buChar char="•"/>
            </a:pPr>
            <a:r>
              <a:rPr lang="en-US" sz="1800" dirty="0">
                <a:cs typeface="Calibri" panose="020F0502020204030204"/>
              </a:rPr>
              <a:t>We have a teammate who loves to share a story about how a nonprofit she donates to a few times a year called to thank her for her frequent support and asked if she’d be interested in setting up a recurring donation. </a:t>
            </a:r>
          </a:p>
        </p:txBody>
      </p:sp>
      <p:sp>
        <p:nvSpPr>
          <p:cNvPr id="4" name="Slide Number Placeholder 3"/>
          <p:cNvSpPr>
            <a:spLocks noGrp="1"/>
          </p:cNvSpPr>
          <p:nvPr>
            <p:ph type="sldNum" sz="quarter" idx="5"/>
          </p:nvPr>
        </p:nvSpPr>
        <p:spPr/>
        <p:txBody>
          <a:bodyPr/>
          <a:lstStyle/>
          <a:p>
            <a:fld id="{53B596D8-19B8-E449-A0E4-ACD43D296A1A}" type="slidenum">
              <a:rPr lang="en-US" smtClean="0"/>
              <a:t>27</a:t>
            </a:fld>
            <a:endParaRPr lang="en-US"/>
          </a:p>
        </p:txBody>
      </p:sp>
    </p:spTree>
    <p:extLst>
      <p:ext uri="{BB962C8B-B14F-4D97-AF65-F5344CB8AC3E}">
        <p14:creationId xmlns:p14="http://schemas.microsoft.com/office/powerpoint/2010/main" val="856846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2800" b="0" i="0" dirty="0">
                <a:solidFill>
                  <a:srgbClr val="444444"/>
                </a:solidFill>
                <a:effectLst/>
                <a:latin typeface="Calibri" panose="020F0502020204030204" pitchFamily="34" charset="0"/>
              </a:rPr>
              <a:t>Next up…donor retention</a:t>
            </a:r>
          </a:p>
          <a:p>
            <a:pPr algn="l" rtl="0" fontAlgn="base"/>
            <a:r>
              <a:rPr lang="en-US" sz="2800" b="0" i="0" dirty="0">
                <a:solidFill>
                  <a:srgbClr val="444444"/>
                </a:solidFill>
                <a:effectLst/>
                <a:latin typeface="Calibri" panose="020F0502020204030204" pitchFamily="34" charset="0"/>
              </a:rPr>
              <a:t>85% of nonprofits surveyed for the Fundraising Outlook report said this was a challenge.</a:t>
            </a:r>
          </a:p>
        </p:txBody>
      </p:sp>
      <p:sp>
        <p:nvSpPr>
          <p:cNvPr id="4" name="Slide Number Placeholder 3"/>
          <p:cNvSpPr>
            <a:spLocks noGrp="1"/>
          </p:cNvSpPr>
          <p:nvPr>
            <p:ph type="sldNum" sz="quarter" idx="5"/>
          </p:nvPr>
        </p:nvSpPr>
        <p:spPr/>
        <p:txBody>
          <a:bodyPr/>
          <a:lstStyle/>
          <a:p>
            <a:fld id="{53B596D8-19B8-E449-A0E4-ACD43D296A1A}" type="slidenum">
              <a:rPr lang="en-US" smtClean="0"/>
              <a:t>28</a:t>
            </a:fld>
            <a:endParaRPr lang="en-US"/>
          </a:p>
        </p:txBody>
      </p:sp>
    </p:spTree>
    <p:extLst>
      <p:ext uri="{BB962C8B-B14F-4D97-AF65-F5344CB8AC3E}">
        <p14:creationId xmlns:p14="http://schemas.microsoft.com/office/powerpoint/2010/main" val="270669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dirty="0">
                <a:cs typeface="Calibri" panose="020F0502020204030204"/>
              </a:rPr>
              <a:t>We all know donor retention is important… and we all know the stats surrounding it are not super impressive.</a:t>
            </a:r>
          </a:p>
          <a:p>
            <a:pPr marL="171450" indent="-171450">
              <a:buFont typeface="Arial" panose="020B0604020202020204" pitchFamily="34" charset="0"/>
              <a:buChar char="•"/>
            </a:pPr>
            <a:r>
              <a:rPr lang="en-US" sz="1400" dirty="0">
                <a:cs typeface="Calibri" panose="020F0502020204030204"/>
              </a:rPr>
              <a:t>Annual donor retention hovers around 40-45% across the industry</a:t>
            </a:r>
          </a:p>
          <a:p>
            <a:pPr marL="171450" indent="-171450">
              <a:buFont typeface="Arial" panose="020B0604020202020204" pitchFamily="34" charset="0"/>
              <a:buChar char="•"/>
            </a:pPr>
            <a:r>
              <a:rPr lang="en-US" sz="1400" dirty="0">
                <a:cs typeface="Calibri" panose="020F0502020204030204"/>
              </a:rPr>
              <a:t>Efforts on retention are incredibly important because…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AE53A-2F66-42BC-8757-2C60F5572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0984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dirty="0">
                <a:cs typeface="Calibri" panose="020F0502020204030204"/>
              </a:rPr>
              <a:t>1) The cost  to acquire a new donor is SO MUCH higher than the cost of retaining a donor – new donors can cost you 50 to 100% more than a retained donor</a:t>
            </a:r>
          </a:p>
          <a:p>
            <a:pPr marL="171450" indent="-171450">
              <a:buFont typeface="Arial" panose="020B0604020202020204" pitchFamily="34" charset="0"/>
              <a:buChar char="•"/>
            </a:pPr>
            <a:r>
              <a:rPr lang="en-US" sz="1400" dirty="0">
                <a:cs typeface="Calibri" panose="020F0502020204030204"/>
              </a:rPr>
              <a:t>2) The lifetime value of a retained donor, even a small-dollar direct mail donor, can really add up. So engaging donors and building those relationships is going to pay off big-time in the long run. If you can retain more donors like the one on the left above (and maybe get them set up on an annual recurring donation plan… or even a $25/month donation that brings their lifetime total up to $9,000), you’ll set yourself up for a much more reliable revenue stream.</a:t>
            </a:r>
          </a:p>
          <a:p>
            <a:pPr marL="171450" indent="-171450">
              <a:buFont typeface="Arial" panose="020B0604020202020204" pitchFamily="34" charset="0"/>
              <a:buChar char="•"/>
            </a:pPr>
            <a:r>
              <a:rPr lang="en-US" sz="1400" dirty="0">
                <a:cs typeface="Calibri" panose="020F0502020204030204"/>
              </a:rPr>
              <a:t>AND in a study co-sponsored by </a:t>
            </a:r>
            <a:r>
              <a:rPr lang="en-US" sz="1400" dirty="0" err="1">
                <a:cs typeface="Calibri" panose="020F0502020204030204"/>
              </a:rPr>
              <a:t>Bloomerang</a:t>
            </a:r>
            <a:r>
              <a:rPr lang="en-US" sz="1400" dirty="0">
                <a:cs typeface="Calibri" panose="020F0502020204030204"/>
              </a:rPr>
              <a:t> and Donor Search, they found that most major gifts came from retained donors who had been giving to an organization for five or more years.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AE53A-2F66-42BC-8757-2C60F5572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6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NAME</a:t>
            </a:r>
          </a:p>
          <a:p>
            <a:r>
              <a:rPr lang="en-US" b="0" dirty="0"/>
              <a:t>Every year, </a:t>
            </a:r>
            <a:r>
              <a:rPr lang="en-US" b="0" dirty="0" err="1"/>
              <a:t>OneCause</a:t>
            </a:r>
            <a:r>
              <a:rPr lang="en-US" b="0" dirty="0"/>
              <a:t> sends out a fundraising survey. For the past three years, we’ve used those results to create our Fundraising Outlook reports.</a:t>
            </a:r>
          </a:p>
          <a:p>
            <a:r>
              <a:rPr lang="en-US" b="0" dirty="0">
                <a:cs typeface="Calibri"/>
              </a:rPr>
              <a:t>For the 2023 Outlook Report:</a:t>
            </a:r>
          </a:p>
          <a:p>
            <a:pPr marL="171450" indent="-171450">
              <a:buFont typeface="Arial" panose="020B0604020202020204" pitchFamily="34" charset="0"/>
              <a:buChar char="•"/>
            </a:pPr>
            <a:r>
              <a:rPr lang="en-US" dirty="0"/>
              <a:t>Our sample size was 890 nonprofit professionals – we removed duplicates from the same organization.</a:t>
            </a:r>
            <a:endParaRPr lang="en-US" dirty="0">
              <a:cs typeface="Calibri"/>
            </a:endParaRPr>
          </a:p>
          <a:p>
            <a:pPr marL="171450" indent="-171450">
              <a:buFont typeface="Arial" panose="020B0604020202020204" pitchFamily="34" charset="0"/>
              <a:buChar char="•"/>
            </a:pPr>
            <a:r>
              <a:rPr lang="en-US" dirty="0"/>
              <a:t>The survey was in the field in September of 2022.</a:t>
            </a:r>
            <a:endParaRPr lang="en-US" dirty="0">
              <a:cs typeface="Calibri"/>
            </a:endParaRPr>
          </a:p>
          <a:p>
            <a:endParaRPr lang="en-US" dirty="0">
              <a:cs typeface="Calibri"/>
            </a:endParaRPr>
          </a:p>
          <a:p>
            <a:pPr algn="l" rtl="0" fontAlgn="base"/>
            <a:r>
              <a:rPr lang="en-US" sz="1800" b="1" i="0" u="none" strike="noStrike" dirty="0">
                <a:solidFill>
                  <a:srgbClr val="000000"/>
                </a:solidFill>
                <a:effectLst/>
                <a:latin typeface="Calibri" panose="020F0502020204030204" pitchFamily="34" charset="0"/>
              </a:rPr>
              <a:t>NAME</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Survey respondents represent a wide spectrum of organization sizes and verticals, with the majority or orgs falling into the range of annual operating revenues of less than $5 million.</a:t>
            </a:r>
            <a:r>
              <a:rPr lang="en-US" sz="1800" b="0" i="0" dirty="0">
                <a:solidFill>
                  <a:srgbClr val="444444"/>
                </a:solidFill>
                <a:effectLst/>
                <a:latin typeface="Calibri" panose="020F0502020204030204" pitchFamily="34" charset="0"/>
              </a:rPr>
              <a:t>​</a:t>
            </a:r>
            <a:endParaRPr lang="en-US" sz="1800" b="0" i="0" u="none" strike="noStrike"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Most respondents identify their roles within executive, development, and event leadership, which means we have the right people—decision-makers—providing information for the report. </a:t>
            </a:r>
            <a:r>
              <a:rPr lang="en-US" sz="1800" b="0" i="0" dirty="0">
                <a:solidFill>
                  <a:srgbClr val="444444"/>
                </a:solidFill>
                <a:effectLst/>
                <a:latin typeface="Calibri" panose="020F0502020204030204" pitchFamily="34" charset="0"/>
              </a:rPr>
              <a:t>​</a:t>
            </a:r>
            <a:endParaRPr lang="en-US" sz="1800" b="0" i="0" u="none" strike="noStrike"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 nonprofits surveyed use a wide range of technology solutions and vendors to power their fundraising, not limited to OneCause – not just valuable for our 6,000 customers, but to the nonprofit world on the whole.</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dirty="0">
                <a:solidFill>
                  <a:srgbClr val="000000"/>
                </a:solidFill>
                <a:effectLst/>
                <a:latin typeface="Calibri" panose="020F0502020204030204" pitchFamily="34" charset="0"/>
              </a:rPr>
              <a:t>Cannot overstate how solid a study this is and continues to be over the years that OneCause has conducted this research.</a:t>
            </a:r>
            <a:r>
              <a:rPr lang="en-US" sz="1800" b="0" i="0" dirty="0">
                <a:solidFill>
                  <a:srgbClr val="444444"/>
                </a:solidFill>
                <a:effectLst/>
                <a:latin typeface="Calibri" panose="020F0502020204030204" pitchFamily="34" charset="0"/>
              </a:rPr>
              <a:t>​ A</a:t>
            </a:r>
            <a:r>
              <a:rPr lang="en-US" sz="1800" b="0" i="0" u="none" strike="noStrike" dirty="0">
                <a:solidFill>
                  <a:srgbClr val="000000"/>
                </a:solidFill>
                <a:effectLst/>
                <a:latin typeface="Calibri" panose="020F0502020204030204" pitchFamily="34" charset="0"/>
              </a:rPr>
              <a:t> major player in the nonprofit world publishes an annual nonprofit assessment … their US segment is typically 250. So to capture the voices of nearly 900 … pretty valuable view into the sector.</a:t>
            </a:r>
            <a:r>
              <a:rPr lang="en-US" sz="1800" b="0" i="0" dirty="0">
                <a:solidFill>
                  <a:srgbClr val="444444"/>
                </a:solidFill>
                <a:effectLst/>
                <a:latin typeface="Calibri" panose="020F0502020204030204" pitchFamily="34" charset="0"/>
              </a:rPr>
              <a:t>​</a:t>
            </a:r>
            <a:endParaRPr lang="en-US" sz="1800" b="0" i="0" u="none" strike="noStrike"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endParaRPr lang="en-US" sz="1800" b="0"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79AE53A-2F66-42BC-8757-2C60F5572F76}" type="slidenum">
              <a:rPr lang="en-US" smtClean="0"/>
              <a:t>4</a:t>
            </a:fld>
            <a:endParaRPr lang="en-US"/>
          </a:p>
        </p:txBody>
      </p:sp>
    </p:spTree>
    <p:extLst>
      <p:ext uri="{BB962C8B-B14F-4D97-AF65-F5344CB8AC3E}">
        <p14:creationId xmlns:p14="http://schemas.microsoft.com/office/powerpoint/2010/main" val="19715471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dirty="0">
                <a:cs typeface="Calibri" panose="020F0502020204030204"/>
              </a:rPr>
              <a:t>So, what’s the cure for donor fatigue?</a:t>
            </a:r>
          </a:p>
          <a:p>
            <a:pPr marL="171450" indent="-171450">
              <a:buFont typeface="Arial" panose="020B0604020202020204" pitchFamily="34" charset="0"/>
              <a:buChar char="•"/>
            </a:pPr>
            <a:r>
              <a:rPr lang="en-US" sz="1400" dirty="0">
                <a:cs typeface="Calibri" panose="020F0502020204030204"/>
              </a:rPr>
              <a:t>Sorry, we had to…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AE53A-2F66-42BC-8757-2C60F5572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6111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Tactics: </a:t>
            </a:r>
          </a:p>
          <a:p>
            <a:pPr marL="342900" indent="-342900">
              <a:buFont typeface="Arial" panose="020B0604020202020204" pitchFamily="34" charset="0"/>
              <a:buChar char="•"/>
            </a:pPr>
            <a:r>
              <a:rPr lang="en-US" sz="2000" dirty="0"/>
              <a:t>In our 2022 Giving Experience Study, we asked donors what motivated them to give. The number one reason donors said they gave was because they trusted an organization. And if someone trusts your nonprofit, they’re likely to give to you again. And it’s likely that you’ve done all of the things on the outer circle of this generosity motivator ecosystem graphic to build that trust that will ultimately retain donors.</a:t>
            </a:r>
          </a:p>
          <a:p>
            <a:pPr marL="342900" indent="-342900">
              <a:buFont typeface="Arial" panose="020B0604020202020204" pitchFamily="34" charset="0"/>
              <a:buChar char="•"/>
            </a:pPr>
            <a:r>
              <a:rPr lang="en-US" sz="2000" dirty="0"/>
              <a:t>Effectively retaining your donors takes more than just one tactic. If any spoke on this wheel weakens, your donors’ trust in you starts to erode.</a:t>
            </a:r>
          </a:p>
          <a:p>
            <a:pPr marL="342900" indent="-342900">
              <a:buFont typeface="Arial" panose="020B0604020202020204" pitchFamily="34" charset="0"/>
              <a:buChar char="•"/>
            </a:pPr>
            <a:r>
              <a:rPr lang="en-US" sz="2000" dirty="0"/>
              <a:t>Are you making it EASY for people to give on your website, to your giving day pages, on your event pages before, during, or even after an event?</a:t>
            </a:r>
          </a:p>
          <a:p>
            <a:pPr marL="342900" indent="-342900">
              <a:buFont typeface="Arial" panose="020B0604020202020204" pitchFamily="34" charset="0"/>
              <a:buChar char="•"/>
            </a:pPr>
            <a:r>
              <a:rPr lang="en-US" sz="2000" dirty="0"/>
              <a:t>Are people able to make a donation when and where they want to—like from their cell phones?</a:t>
            </a:r>
          </a:p>
          <a:p>
            <a:pPr marL="342900" indent="-342900">
              <a:buFont typeface="Arial" panose="020B0604020202020204" pitchFamily="34" charset="0"/>
              <a:buChar char="•"/>
            </a:pPr>
            <a:r>
              <a:rPr lang="en-US" sz="2000" dirty="0"/>
              <a:t>Are you effectively sharing your mission in your communications and conveying your impact in multiple places?</a:t>
            </a:r>
          </a:p>
          <a:p>
            <a:pPr marL="342900" indent="-342900">
              <a:buFont typeface="Arial" panose="020B0604020202020204" pitchFamily="34" charset="0"/>
              <a:buChar char="•"/>
            </a:pPr>
            <a:r>
              <a:rPr lang="en-US" sz="2000" dirty="0"/>
              <a:t>Are you creating a sense of connection between you and your donors, and amongst your </a:t>
            </a:r>
            <a:r>
              <a:rPr lang="en-US" sz="2000" dirty="0" err="1"/>
              <a:t>communicty</a:t>
            </a:r>
            <a:r>
              <a:rPr lang="en-US" sz="2000" dirty="0"/>
              <a:t> of donors themselves?</a:t>
            </a:r>
          </a:p>
          <a:p>
            <a:endParaRPr lang="en-US" sz="2000" dirty="0"/>
          </a:p>
          <a:p>
            <a:pPr marL="171450" indent="-171450">
              <a:buFont typeface="Arial" panose="020B0604020202020204" pitchFamily="34" charset="0"/>
              <a:buChar char="•"/>
            </a:pPr>
            <a:endParaRPr lang="en-US" sz="1400"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AE53A-2F66-42BC-8757-2C60F5572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9039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dirty="0">
                <a:cs typeface="Calibri" panose="020F0502020204030204"/>
              </a:rPr>
              <a:t>We all know thanking donors is important. Yes, your donors should immediately receive a thank-you receipt when they make a donation online… but how else can you USE TECHNOLOGY to help you retain your donors?</a:t>
            </a:r>
          </a:p>
          <a:p>
            <a:pPr marL="171450" indent="-171450">
              <a:buFont typeface="Arial" panose="020B0604020202020204" pitchFamily="34" charset="0"/>
              <a:buChar char="•"/>
            </a:pPr>
            <a:r>
              <a:rPr lang="en-US" sz="1400" dirty="0">
                <a:cs typeface="Calibri" panose="020F0502020204030204"/>
              </a:rPr>
              <a:t>If your giving platform offers a donor activity feed or a donor wall, make use of it to recognize donors. Send a link in your campaign update emails! </a:t>
            </a:r>
          </a:p>
          <a:p>
            <a:pPr marL="171450" indent="-171450">
              <a:buFont typeface="Arial" panose="020B0604020202020204" pitchFamily="34" charset="0"/>
              <a:buChar char="•"/>
            </a:pPr>
            <a:r>
              <a:rPr lang="en-US" sz="1400" dirty="0">
                <a:cs typeface="Calibri" panose="020F0502020204030204"/>
              </a:rPr>
              <a:t>Coupe of examples here: on the left is a giving timeline from Make-A-Wish Maine</a:t>
            </a:r>
          </a:p>
          <a:p>
            <a:pPr marL="171450" indent="-171450">
              <a:buFont typeface="Arial" panose="020B0604020202020204" pitchFamily="34" charset="0"/>
              <a:buChar char="•"/>
            </a:pPr>
            <a:r>
              <a:rPr lang="en-US" sz="1400" dirty="0">
                <a:cs typeface="Calibri" panose="020F0502020204030204"/>
              </a:rPr>
              <a:t>And on the right is a donor wall example from the Indianapolis Colts Foundation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AE53A-2F66-42BC-8757-2C60F5572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0671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We hear a lot about surveying donors to find out their preferences. And usually, that applies to their preferences for how you communicate with them.</a:t>
            </a:r>
          </a:p>
          <a:p>
            <a:r>
              <a:rPr lang="en-US" sz="1400" dirty="0"/>
              <a:t>But to retain more donors, are you paying attention to how they prefer to engage with your organization… how different demographics want to participate in fundraising and giving?</a:t>
            </a:r>
          </a:p>
          <a:p>
            <a:r>
              <a:rPr lang="en-US" sz="1400" dirty="0"/>
              <a:t>The data here came from our 2022 Giving Experience Study</a:t>
            </a:r>
          </a:p>
          <a:p>
            <a:r>
              <a:rPr lang="en-US" sz="1400" dirty="0"/>
              <a:t>The top graphic breaks down participation in different types of social fundraising campaigns broken out by generation. Looking to appeal to younger donors? Consider hosting a giving day or creating a campaign around an existing giving day?</a:t>
            </a:r>
            <a:endParaRPr lang="en-US" sz="1400" dirty="0">
              <a:cs typeface="Calibri"/>
            </a:endParaRPr>
          </a:p>
          <a:p>
            <a:r>
              <a:rPr lang="en-US" sz="1400" dirty="0"/>
              <a:t>Want to get Millennials involved? Try a fundraising challenge.</a:t>
            </a:r>
          </a:p>
          <a:p>
            <a:r>
              <a:rPr lang="en-US" sz="1400" dirty="0"/>
              <a:t>The bottom graphic shows data on types of fundraising support broken out by race.</a:t>
            </a:r>
          </a:p>
          <a:p>
            <a:r>
              <a:rPr lang="en-US" sz="1400" dirty="0"/>
              <a:t>Different groups want to participate in different ways… and offering those options will help you attract and retain more diverse donors. </a:t>
            </a:r>
            <a:endParaRPr lang="en-US" sz="140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AE53A-2F66-42BC-8757-2C60F5572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2252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sz="1800" b="0" i="0" dirty="0">
              <a:solidFill>
                <a:srgbClr val="444444"/>
              </a:solidFill>
              <a:effectLst/>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53B596D8-19B8-E449-A0E4-ACD43D296A1A}" type="slidenum">
              <a:rPr lang="en-US" smtClean="0"/>
              <a:t>35</a:t>
            </a:fld>
            <a:endParaRPr lang="en-US"/>
          </a:p>
        </p:txBody>
      </p:sp>
    </p:spTree>
    <p:extLst>
      <p:ext uri="{BB962C8B-B14F-4D97-AF65-F5344CB8AC3E}">
        <p14:creationId xmlns:p14="http://schemas.microsoft.com/office/powerpoint/2010/main" val="2624312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dirty="0">
                <a:solidFill>
                  <a:schemeClr val="bg2">
                    <a:lumMod val="50000"/>
                  </a:schemeClr>
                </a:solidFill>
                <a:latin typeface="Neutraface Text Demi"/>
                <a:cs typeface="Calibri"/>
              </a:rPr>
              <a:t>And our last challenge for today is… sponsors. How many of you struggle with securing sponsors?</a:t>
            </a:r>
          </a:p>
          <a:p>
            <a:pPr marL="171450" indent="-171450">
              <a:buFont typeface="Arial" panose="020B0604020202020204" pitchFamily="34" charset="0"/>
              <a:buChar char="•"/>
            </a:pPr>
            <a:r>
              <a:rPr lang="en-US" sz="1400" dirty="0">
                <a:solidFill>
                  <a:schemeClr val="bg2">
                    <a:lumMod val="50000"/>
                  </a:schemeClr>
                </a:solidFill>
                <a:latin typeface="Neutraface Text Demi"/>
                <a:cs typeface="Calibri"/>
              </a:rPr>
              <a:t>Many nonprofits say it’s tough to find the right fit – they may not have done due diligence by ensuring org mission and company </a:t>
            </a:r>
            <a:r>
              <a:rPr lang="en-US" sz="1400" dirty="0" err="1">
                <a:solidFill>
                  <a:schemeClr val="bg2">
                    <a:lumMod val="50000"/>
                  </a:schemeClr>
                </a:solidFill>
                <a:latin typeface="Neutraface Text Demi"/>
                <a:cs typeface="Calibri"/>
              </a:rPr>
              <a:t>vlaues</a:t>
            </a:r>
            <a:r>
              <a:rPr lang="en-US" sz="1400" dirty="0">
                <a:solidFill>
                  <a:schemeClr val="bg2">
                    <a:lumMod val="50000"/>
                  </a:schemeClr>
                </a:solidFill>
                <a:latin typeface="Neutraface Text Demi"/>
                <a:cs typeface="Calibri"/>
              </a:rPr>
              <a:t> align</a:t>
            </a:r>
          </a:p>
          <a:p>
            <a:pPr marL="171450" indent="-171450">
              <a:buFont typeface="Arial" panose="020B0604020202020204" pitchFamily="34" charset="0"/>
              <a:buChar char="•"/>
            </a:pPr>
            <a:r>
              <a:rPr lang="en-US" sz="1400" dirty="0">
                <a:solidFill>
                  <a:schemeClr val="bg2">
                    <a:lumMod val="50000"/>
                  </a:schemeClr>
                </a:solidFill>
                <a:latin typeface="Neutraface Text Demi"/>
                <a:cs typeface="Calibri"/>
              </a:rPr>
              <a:t>Oftentimes sponsors see sponsorships as a one-sided relationship---they’re providing money… and what do they get in return? Are you sharing impact, providing ROI?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AE53A-2F66-42BC-8757-2C60F5572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3572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dirty="0">
                <a:cs typeface="Calibri" panose="020F0502020204030204"/>
              </a:rPr>
              <a:t>So, what’s the cure for donor fatigue?</a:t>
            </a:r>
          </a:p>
          <a:p>
            <a:pPr marL="171450" indent="-171450">
              <a:buFont typeface="Arial" panose="020B0604020202020204" pitchFamily="34" charset="0"/>
              <a:buChar char="•"/>
            </a:pPr>
            <a:r>
              <a:rPr lang="en-US" sz="1400" dirty="0">
                <a:cs typeface="Calibri" panose="020F0502020204030204"/>
              </a:rPr>
              <a:t>Sorry, we had to…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AE53A-2F66-42BC-8757-2C60F5572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4563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dirty="0">
                <a:solidFill>
                  <a:schemeClr val="bg2">
                    <a:lumMod val="50000"/>
                  </a:schemeClr>
                </a:solidFill>
                <a:latin typeface="Neutraface Text Demi"/>
                <a:cs typeface="Calibri"/>
              </a:rPr>
              <a:t>It is well worth your time to research potential corporate sponsors to ensure your mission and values align. It’s not a bad idea to check for bad press, either.</a:t>
            </a:r>
          </a:p>
          <a:p>
            <a:pPr marL="171450" indent="-171450">
              <a:buFont typeface="Arial" panose="020B0604020202020204" pitchFamily="34" charset="0"/>
              <a:buChar char="•"/>
            </a:pPr>
            <a:r>
              <a:rPr lang="en-US" sz="1400" dirty="0">
                <a:solidFill>
                  <a:schemeClr val="bg2">
                    <a:lumMod val="50000"/>
                  </a:schemeClr>
                </a:solidFill>
                <a:latin typeface="Neutraface Text Demi"/>
                <a:cs typeface="Calibri"/>
              </a:rPr>
              <a:t>You don’t want to wind up in tied to a company that simply isn’t a good fit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AE53A-2F66-42BC-8757-2C60F5572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5796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dirty="0">
                <a:solidFill>
                  <a:schemeClr val="bg2">
                    <a:lumMod val="50000"/>
                  </a:schemeClr>
                </a:solidFill>
                <a:latin typeface="Neutraface Text Demi"/>
                <a:cs typeface="Calibri"/>
              </a:rPr>
              <a:t>You can TELL sponsors that they’ll get a return on their investment, but how can you demonstrate ROI, especially in your fundraising tools?</a:t>
            </a:r>
          </a:p>
          <a:p>
            <a:pPr marL="171450" indent="-171450">
              <a:buFont typeface="Arial" panose="020B0604020202020204" pitchFamily="34" charset="0"/>
              <a:buChar char="•"/>
            </a:pPr>
            <a:r>
              <a:rPr lang="en-US" sz="1400" dirty="0">
                <a:solidFill>
                  <a:schemeClr val="bg2">
                    <a:lumMod val="50000"/>
                  </a:schemeClr>
                </a:solidFill>
                <a:latin typeface="Neutraface Text Demi"/>
                <a:cs typeface="Calibri"/>
              </a:rPr>
              <a:t>Inclusion Matters created a Meet the </a:t>
            </a:r>
            <a:r>
              <a:rPr lang="en-US" sz="1400" dirty="0" err="1">
                <a:solidFill>
                  <a:schemeClr val="bg2">
                    <a:lumMod val="50000"/>
                  </a:schemeClr>
                </a:solidFill>
                <a:latin typeface="Neutraface Text Demi"/>
                <a:cs typeface="Calibri"/>
              </a:rPr>
              <a:t>Sponors</a:t>
            </a:r>
            <a:r>
              <a:rPr lang="en-US" sz="1400" dirty="0">
                <a:solidFill>
                  <a:schemeClr val="bg2">
                    <a:lumMod val="50000"/>
                  </a:schemeClr>
                </a:solidFill>
                <a:latin typeface="Neutraface Text Demi"/>
                <a:cs typeface="Calibri"/>
              </a:rPr>
              <a:t> page for their 80s-themed Don’t Stop </a:t>
            </a:r>
            <a:r>
              <a:rPr lang="en-US" sz="1400" dirty="0" err="1">
                <a:solidFill>
                  <a:schemeClr val="bg2">
                    <a:lumMod val="50000"/>
                  </a:schemeClr>
                </a:solidFill>
                <a:latin typeface="Neutraface Text Demi"/>
                <a:cs typeface="Calibri"/>
              </a:rPr>
              <a:t>Believin</a:t>
            </a:r>
            <a:r>
              <a:rPr lang="en-US" sz="1400" dirty="0">
                <a:solidFill>
                  <a:schemeClr val="bg2">
                    <a:lumMod val="50000"/>
                  </a:schemeClr>
                </a:solidFill>
                <a:latin typeface="Neutraface Text Demi"/>
                <a:cs typeface="Calibri"/>
              </a:rPr>
              <a:t>’ Gala. Each tile contains a clickable sponsor logo that takes visitors to the sponsor’s homepage.</a:t>
            </a:r>
          </a:p>
          <a:p>
            <a:pPr marL="171450" indent="-171450">
              <a:buFont typeface="Arial" panose="020B0604020202020204" pitchFamily="34" charset="0"/>
              <a:buChar char="•"/>
            </a:pPr>
            <a:r>
              <a:rPr lang="en-US" sz="1400" dirty="0">
                <a:solidFill>
                  <a:schemeClr val="bg2">
                    <a:lumMod val="50000"/>
                  </a:schemeClr>
                </a:solidFill>
                <a:latin typeface="Neutraface Text Demi"/>
                <a:cs typeface="Calibri"/>
              </a:rPr>
              <a:t>And another simple example from </a:t>
            </a:r>
            <a:r>
              <a:rPr lang="en-US" sz="1400" dirty="0" err="1">
                <a:solidFill>
                  <a:schemeClr val="bg2">
                    <a:lumMod val="50000"/>
                  </a:schemeClr>
                </a:solidFill>
                <a:latin typeface="Neutraface Text Demi"/>
                <a:cs typeface="Calibri"/>
              </a:rPr>
              <a:t>Reelworks</a:t>
            </a:r>
            <a:r>
              <a:rPr lang="en-US" sz="1400" dirty="0">
                <a:solidFill>
                  <a:schemeClr val="bg2">
                    <a:lumMod val="50000"/>
                  </a:schemeClr>
                </a:solidFill>
                <a:latin typeface="Neutraface Text Demi"/>
                <a:cs typeface="Calibri"/>
              </a:rPr>
              <a:t> with clickable logos sorted into sponsorship levels.</a:t>
            </a:r>
          </a:p>
          <a:p>
            <a:pPr marL="171450" indent="-171450">
              <a:buFont typeface="Arial" panose="020B0604020202020204" pitchFamily="34" charset="0"/>
              <a:buChar char="•"/>
            </a:pPr>
            <a:endParaRPr lang="en-US" sz="1400" dirty="0">
              <a:solidFill>
                <a:schemeClr val="bg2">
                  <a:lumMod val="50000"/>
                </a:schemeClr>
              </a:solidFill>
              <a:latin typeface="Neutraface Text Dem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AE53A-2F66-42BC-8757-2C60F5572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6883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dirty="0">
                <a:solidFill>
                  <a:schemeClr val="bg2">
                    <a:lumMod val="50000"/>
                  </a:schemeClr>
                </a:solidFill>
                <a:latin typeface="Neutraface Text Demi"/>
                <a:cs typeface="Calibri"/>
              </a:rPr>
              <a:t>And Reel Works provided flexible online sponsorship ticketing to meet a range of sponsor needs</a:t>
            </a:r>
          </a:p>
          <a:p>
            <a:pPr marL="171450" indent="-171450">
              <a:buFont typeface="Arial" panose="020B0604020202020204" pitchFamily="34" charset="0"/>
              <a:buChar char="•"/>
            </a:pPr>
            <a:r>
              <a:rPr lang="en-US" sz="1400" dirty="0">
                <a:solidFill>
                  <a:schemeClr val="bg2">
                    <a:lumMod val="50000"/>
                  </a:schemeClr>
                </a:solidFill>
                <a:latin typeface="Neutraface Text Demi"/>
                <a:cs typeface="Calibri"/>
              </a:rPr>
              <a:t>Each sponsorship level contains a clear list of items to demonstrate ROI before sponsors commit.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AE53A-2F66-42BC-8757-2C60F5572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321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NAME: TOUCH ON TOP 5 HERE –add some commentary on perception-based strategy around donor fatigue</a:t>
            </a:r>
          </a:p>
          <a:p>
            <a:pPr marL="285750" indent="-285750">
              <a:buFont typeface="Arial" panose="020B0604020202020204" pitchFamily="34" charset="0"/>
              <a:buChar char="•"/>
            </a:pPr>
            <a:r>
              <a:rPr lang="en-US" dirty="0"/>
              <a:t>Pressure from the pandemic continued to ease in 2022, with planning related to the pandemic as a challenge for nonprofits dropping from the number one spot in 2021 to number ten this year... and a drop of 19 points. Just because there was a drop doesn't mean it's no longer a concern—that still leaves around 70% of orgs reporting at least some concern in this area.</a:t>
            </a:r>
            <a:endParaRPr lang="en-US" b="0" i="0" u="none" strike="noStrike" baseline="0" dirty="0">
              <a:cs typeface="Calibri"/>
            </a:endParaRPr>
          </a:p>
          <a:p>
            <a:pPr marL="285750" indent="-285750">
              <a:buFont typeface="Arial" panose="020B0604020202020204" pitchFamily="34" charset="0"/>
              <a:buChar char="•"/>
            </a:pPr>
            <a:r>
              <a:rPr lang="en-US" dirty="0">
                <a:solidFill>
                  <a:srgbClr val="000000"/>
                </a:solidFill>
                <a:latin typeface="Calibri"/>
                <a:cs typeface="Calibri"/>
              </a:rPr>
              <a:t>Top challenges</a:t>
            </a:r>
            <a:r>
              <a:rPr lang="en-US" dirty="0"/>
              <a:t> impacting nonprofits this year included donor engagement, donor fatigue, and recurring giving. </a:t>
            </a:r>
            <a:endParaRPr lang="en-US" dirty="0">
              <a:cs typeface="Calibri"/>
            </a:endParaRPr>
          </a:p>
          <a:p>
            <a:pPr marL="285750" indent="-285750">
              <a:buFont typeface="Arial" panose="020B0604020202020204" pitchFamily="34" charset="0"/>
              <a:buChar char="•"/>
            </a:pPr>
            <a:r>
              <a:rPr lang="en-US" dirty="0"/>
              <a:t>Fundraising technology remained a challenge for approximately 3 in 4 organizations, the same as in 2021. In an increasingly saturated fundraising technology market, nonprofits are looking for differentiators that make giving fast, easy, and personalized. </a:t>
            </a:r>
            <a:endParaRPr lang="en-US" dirty="0">
              <a:solidFill>
                <a:srgbClr val="000000"/>
              </a:solidFill>
              <a:latin typeface="Calibri"/>
              <a:cs typeface="Calibri"/>
            </a:endParaRPr>
          </a:p>
          <a:p>
            <a:endParaRPr lang="en-US" b="0" i="0" u="none" strike="noStrike" baseline="0" dirty="0">
              <a:solidFill>
                <a:srgbClr val="000000"/>
              </a:solidFill>
              <a:latin typeface="Calibri"/>
              <a:cs typeface="Calibri"/>
            </a:endParaRPr>
          </a:p>
          <a:p>
            <a:r>
              <a:rPr lang="en-US" b="1" dirty="0"/>
              <a:t>NAME:</a:t>
            </a:r>
            <a:endParaRPr lang="en-US" b="1"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lumMod val="75000"/>
                    <a:lumOff val="25000"/>
                  </a:schemeClr>
                </a:solidFill>
                <a:latin typeface="Neutraface Text Book"/>
              </a:rPr>
              <a:t>It’s interesting, though perhaps not a surprise, that intensity of challenge that nonprofits face is increasing. How do we arrive at this?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lumMod val="75000"/>
                    <a:lumOff val="25000"/>
                  </a:schemeClr>
                </a:solidFill>
                <a:latin typeface="Neutraface Text Book"/>
              </a:rPr>
              <a:t>If you follow the running YOY average across all 13 challenges, that average is higher this year compared to 2021. And that 2021 average was higher than 2020.</a:t>
            </a:r>
            <a:r>
              <a:rPr lang="en-US" dirty="0">
                <a:solidFill>
                  <a:schemeClr val="tx1">
                    <a:lumMod val="75000"/>
                    <a:lumOff val="25000"/>
                  </a:schemeClr>
                </a:solidFill>
                <a:latin typeface="Neutraface Text Book"/>
              </a:rPr>
              <a:t> </a:t>
            </a:r>
            <a:endParaRPr lang="en-US" sz="1200" dirty="0">
              <a:solidFill>
                <a:schemeClr val="tx1">
                  <a:lumMod val="75000"/>
                  <a:lumOff val="25000"/>
                </a:schemeClr>
              </a:solidFill>
              <a:latin typeface="Neutraface Text Book" panose="02000600030000020004" pitchFamily="50"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One final comment: It’s interesting that in …</a:t>
            </a:r>
            <a:endParaRPr lang="en-US" dirty="0">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2020: COVID budget</a:t>
            </a:r>
            <a:endParaRPr lang="en-US" dirty="0">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2021: COVID planning</a:t>
            </a:r>
            <a:endParaRPr lang="en-US" dirty="0">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COVID now ranked as 10</a:t>
            </a:r>
            <a:r>
              <a:rPr lang="en-US" baseline="30000" dirty="0"/>
              <a:t>th</a:t>
            </a:r>
            <a:r>
              <a:rPr lang="en-US" dirty="0"/>
              <a:t> and 11</a:t>
            </a:r>
            <a:r>
              <a:rPr lang="en-US" baseline="30000" dirty="0"/>
              <a:t>th</a:t>
            </a:r>
            <a:r>
              <a:rPr lang="en-US" dirty="0"/>
              <a:t> – .</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are back to those donor-oriented challenges: engagement, fatigue, recurring giving, retention. Those are challenges that we can truly influence. We can take reasonable steps to address.</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79AE53A-2F66-42BC-8757-2C60F5572F76}" type="slidenum">
              <a:rPr lang="en-US" smtClean="0"/>
              <a:t>5</a:t>
            </a:fld>
            <a:endParaRPr lang="en-US"/>
          </a:p>
        </p:txBody>
      </p:sp>
    </p:spTree>
    <p:extLst>
      <p:ext uri="{BB962C8B-B14F-4D97-AF65-F5344CB8AC3E}">
        <p14:creationId xmlns:p14="http://schemas.microsoft.com/office/powerpoint/2010/main" val="63394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dirty="0">
                <a:solidFill>
                  <a:schemeClr val="bg2">
                    <a:lumMod val="50000"/>
                  </a:schemeClr>
                </a:solidFill>
                <a:latin typeface="Neutraface Text Demi"/>
                <a:cs typeface="Calibri"/>
              </a:rPr>
              <a:t>You can even gamify sponsor exposure, like with this sponsor memory match game supporters can play.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AE53A-2F66-42BC-8757-2C60F5572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79108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dirty="0">
                <a:solidFill>
                  <a:schemeClr val="bg2">
                    <a:lumMod val="50000"/>
                  </a:schemeClr>
                </a:solidFill>
                <a:latin typeface="Neutraface Text Demi"/>
                <a:cs typeface="Calibri"/>
              </a:rPr>
              <a:t>ADD POINTS ON how focusing challenge of donor retention can help solve for needing to focus so much on acquisition… and that incorporating new ways to fundraise (like some of the ways mentioned in donor retention section) can help solve for that donor acquisition problem.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AE53A-2F66-42BC-8757-2C60F5572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6653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Shape 1011"/>
          <p:cNvSpPr>
            <a:spLocks noGrp="1" noRot="1" noChangeAspect="1"/>
          </p:cNvSpPr>
          <p:nvPr>
            <p:ph type="sldImg"/>
          </p:nvPr>
        </p:nvSpPr>
        <p:spPr>
          <a:xfrm>
            <a:off x="381000" y="685800"/>
            <a:ext cx="6096000" cy="3429000"/>
          </a:xfrm>
          <a:prstGeom prst="rect">
            <a:avLst/>
          </a:prstGeom>
        </p:spPr>
        <p:txBody>
          <a:bodyPr/>
          <a:lstStyle/>
          <a:p>
            <a:endParaRPr/>
          </a:p>
        </p:txBody>
      </p:sp>
      <p:sp>
        <p:nvSpPr>
          <p:cNvPr id="1012" name="Shape 1012"/>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endParaRPr lang="en-US" dirty="0"/>
          </a:p>
        </p:txBody>
      </p:sp>
    </p:spTree>
    <p:extLst>
      <p:ext uri="{BB962C8B-B14F-4D97-AF65-F5344CB8AC3E}">
        <p14:creationId xmlns:p14="http://schemas.microsoft.com/office/powerpoint/2010/main" val="26075728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NAME</a:t>
            </a:r>
            <a:endParaRPr lang="en-US" b="0" dirty="0">
              <a:cs typeface="Calibri"/>
            </a:endParaRPr>
          </a:p>
          <a:p>
            <a:endParaRPr lang="en-US" b="0" dirty="0">
              <a:cs typeface="Calibri"/>
            </a:endParaRPr>
          </a:p>
          <a:p>
            <a:r>
              <a:rPr lang="en-US" b="0" dirty="0">
                <a:cs typeface="Calibri"/>
              </a:rPr>
              <a:t>I know many of you shudder now at the term virtual pivot. But that’s what it was – that was the reality of the early days of the pandemic.</a:t>
            </a:r>
          </a:p>
          <a:p>
            <a:endParaRPr lang="en-US" b="0" dirty="0">
              <a:cs typeface="Calibri"/>
            </a:endParaRPr>
          </a:p>
          <a:p>
            <a:r>
              <a:rPr lang="en-US" b="0" dirty="0">
                <a:cs typeface="Calibri"/>
              </a:rPr>
              <a:t>It became in pandemic fundraising a motto – WE HAVE TO MEET AND REACH THE DONORS WHERE THEY ARE. At home, on their computers, laptops, phones and engage them in our causes, campaigns, and events.  </a:t>
            </a:r>
          </a:p>
          <a:p>
            <a:r>
              <a:rPr lang="en-US" b="0" dirty="0">
                <a:cs typeface="Calibri"/>
              </a:rPr>
              <a:t>In the first few weeks and months of the pandemic nonprofits were cobbling together solutions, mobile fundraising with </a:t>
            </a:r>
            <a:r>
              <a:rPr lang="en-US" b="0" dirty="0" err="1">
                <a:cs typeface="Calibri"/>
              </a:rPr>
              <a:t>youtube</a:t>
            </a:r>
            <a:r>
              <a:rPr lang="en-US" b="0" dirty="0">
                <a:cs typeface="Calibri"/>
              </a:rPr>
              <a:t> live or </a:t>
            </a:r>
            <a:r>
              <a:rPr lang="en-US" b="0" dirty="0" err="1">
                <a:cs typeface="Calibri"/>
              </a:rPr>
              <a:t>facebook</a:t>
            </a:r>
            <a:r>
              <a:rPr lang="en-US" b="0" dirty="0">
                <a:cs typeface="Calibri"/>
              </a:rPr>
              <a:t> live, even zoom.</a:t>
            </a:r>
          </a:p>
          <a:p>
            <a:endParaRPr lang="en-US"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cs typeface="Calibri"/>
              </a:rPr>
              <a:t>And during the pandemic, there was a big shift in donor expectations….</a:t>
            </a:r>
          </a:p>
          <a:p>
            <a:endParaRPr lang="en-US" b="0" dirty="0">
              <a:cs typeface="Calibri"/>
            </a:endParaRPr>
          </a:p>
          <a:p>
            <a:endParaRPr lang="en-US" b="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AE53A-2F66-42BC-8757-2C60F5572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737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cs typeface="Calibri"/>
              </a:rPr>
              <a:t>There is a new giving experience born from the pandemic, and influenced by real-life consumer expectations. The experience centers on CHOICE, CONVENIENCE, MISSION &amp; IMPACT.</a:t>
            </a:r>
          </a:p>
          <a:p>
            <a:pPr marL="171450" indent="-171450">
              <a:buFont typeface="Arial" panose="020B0604020202020204" pitchFamily="34" charset="0"/>
              <a:buChar char="•"/>
            </a:pPr>
            <a:r>
              <a:rPr lang="en-US" b="0" dirty="0">
                <a:cs typeface="Calibri"/>
              </a:rPr>
              <a:t>Donors want the same quick, easy options for online giving that they became accustomed to from major online retailers like Amazon during the pandemic.</a:t>
            </a:r>
          </a:p>
          <a:p>
            <a:pPr marL="171450" indent="-171450">
              <a:buFont typeface="Arial" panose="020B0604020202020204" pitchFamily="34" charset="0"/>
              <a:buChar char="•"/>
            </a:pPr>
            <a:r>
              <a:rPr lang="en-US" b="0" dirty="0">
                <a:cs typeface="Calibri"/>
              </a:rPr>
              <a:t>Not only were those consumer experiences quick and easy, they also offered choice and personalization—think about the convenience of being able to pick your delivery time for a purchase.</a:t>
            </a:r>
          </a:p>
          <a:p>
            <a:pPr marL="171450" indent="-171450">
              <a:buFont typeface="Arial" panose="020B0604020202020204" pitchFamily="34" charset="0"/>
              <a:buChar char="•"/>
            </a:pPr>
            <a:r>
              <a:rPr lang="en-US" b="0" dirty="0">
                <a:cs typeface="Calibri"/>
              </a:rPr>
              <a:t>And in economically iffy times, donors want to know their money is going to good use—they want to see their impact.</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1BEA8FA8-94FD-4605-B3F5-8120812ED44A}"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0">
                <a:lnSpc>
                  <a:spcPct val="100000"/>
                </a:lnSpc>
                <a:spcBef>
                  <a:spcPts val="0"/>
                </a:spcBef>
                <a:spcAft>
                  <a:spcPts val="0"/>
                </a:spcAft>
                <a:buClrTx/>
                <a:buSzTx/>
                <a:buFontTx/>
                <a:buNone/>
                <a:tabLst/>
                <a:defRPr/>
              </a:pPr>
              <a:t>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27711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You may be wondering why these are on the same slide… and I promise we’ll get to that.</a:t>
            </a:r>
            <a:endParaRPr lang="en-US" sz="2800"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53B596D8-19B8-E449-A0E4-ACD43D296A1A}" type="slidenum">
              <a:rPr lang="en-US" smtClean="0"/>
              <a:t>8</a:t>
            </a:fld>
            <a:endParaRPr lang="en-US"/>
          </a:p>
        </p:txBody>
      </p:sp>
    </p:spTree>
    <p:extLst>
      <p:ext uri="{BB962C8B-B14F-4D97-AF65-F5344CB8AC3E}">
        <p14:creationId xmlns:p14="http://schemas.microsoft.com/office/powerpoint/2010/main" val="4213972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dirty="0">
                <a:cs typeface="Calibri" panose="020F0502020204030204"/>
              </a:rPr>
              <a:t>First, let’s run through a quick definition of donor fatigue</a:t>
            </a:r>
          </a:p>
          <a:p>
            <a:pPr marL="171450" indent="-171450">
              <a:buFont typeface="Arial" panose="020B0604020202020204" pitchFamily="34" charset="0"/>
              <a:buChar char="•"/>
            </a:pPr>
            <a:r>
              <a:rPr lang="en-US" sz="1400" dirty="0">
                <a:cs typeface="Calibri" panose="020F0502020204030204"/>
              </a:rPr>
              <a:t>It may also be referred to as compassion fatigue</a:t>
            </a:r>
          </a:p>
          <a:p>
            <a:pPr marL="171450" indent="-171450">
              <a:buFont typeface="Arial" panose="020B0604020202020204" pitchFamily="34" charset="0"/>
              <a:buChar char="•"/>
            </a:pPr>
            <a:r>
              <a:rPr lang="en-US" sz="1400" dirty="0">
                <a:cs typeface="Calibri" panose="020F0502020204030204"/>
              </a:rPr>
              <a:t>And it’s a reduced willingness to give influenced by things like economic conditions, frequency of asks, perceived effectiveness of nonprofits, and an overwhelming sense of need</a:t>
            </a:r>
          </a:p>
          <a:p>
            <a:pPr marL="171450" indent="-171450">
              <a:buFont typeface="Arial" panose="020B0604020202020204" pitchFamily="34" charset="0"/>
              <a:buChar char="•"/>
            </a:pPr>
            <a:r>
              <a:rPr lang="en-US" sz="1400" dirty="0">
                <a:cs typeface="Calibri" panose="020F0502020204030204"/>
              </a:rPr>
              <a:t>There’s an ever-present debate in the nonprofit space as to whether or not donor fatigue is real.</a:t>
            </a:r>
          </a:p>
          <a:p>
            <a:pPr marL="171450" indent="-171450">
              <a:buFont typeface="Arial" panose="020B0604020202020204" pitchFamily="34" charset="0"/>
              <a:buChar char="•"/>
            </a:pPr>
            <a:r>
              <a:rPr lang="en-US" sz="1400" dirty="0">
                <a:cs typeface="Calibri" panose="020F0502020204030204"/>
              </a:rPr>
              <a:t>We’re on team “It’s real,” but there’s definitely a perception issue and a disconnect between donors and nonprofits.</a:t>
            </a:r>
          </a:p>
          <a:p>
            <a:pPr marL="171450" indent="-171450">
              <a:buFont typeface="Arial" panose="020B0604020202020204" pitchFamily="34" charset="0"/>
              <a:buChar char="•"/>
            </a:pPr>
            <a:r>
              <a:rPr lang="en-US" sz="1400" dirty="0">
                <a:cs typeface="Calibri" panose="020F0502020204030204"/>
              </a:rPr>
              <a:t>And that’s what we call FUNDRAISER fatigue. You’re SO CLOSE to your mission, and you’re constantly looking for new ways to engage donors, to make your appeals more effective, and to get the word out about your work that it FEELS like you’re always asking. It colors your view of donors’ mindsets.</a:t>
            </a:r>
          </a:p>
          <a:p>
            <a:pPr marL="171450" indent="-171450">
              <a:buFont typeface="Arial" panose="020B0604020202020204" pitchFamily="34" charset="0"/>
              <a:buChar char="•"/>
            </a:pPr>
            <a:r>
              <a:rPr lang="en-US" sz="1400" dirty="0">
                <a:cs typeface="Calibri" panose="020F0502020204030204"/>
              </a:rPr>
              <a:t>During the pandemic, it seemed that every nonprofit was worried about fatiguing their donors…and some of that had to do with the incredibly fatigue fundraisers themselves were feeling. But what we saw with giving was the opposite: people wanted to help—they just needed to be asked, and they needed to see how donations would be put to good use.</a:t>
            </a:r>
          </a:p>
          <a:p>
            <a:pPr marL="171450" indent="-171450">
              <a:buFont typeface="Arial" panose="020B0604020202020204" pitchFamily="34" charset="0"/>
              <a:buChar char="•"/>
            </a:pPr>
            <a:r>
              <a:rPr lang="en-US" sz="1400" dirty="0">
                <a:cs typeface="Calibri" panose="020F0502020204030204"/>
              </a:rPr>
              <a:t>And that impact piece is something we want to touch on and part of the reason we included donor engagement and donor fatigue together.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AE53A-2F66-42BC-8757-2C60F5572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482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dirty="0">
                <a:cs typeface="Calibri" panose="020F0502020204030204"/>
              </a:rPr>
              <a:t>So, what’s the cure for donor fatigue?</a:t>
            </a:r>
          </a:p>
          <a:p>
            <a:pPr marL="171450" indent="-171450">
              <a:buFont typeface="Arial" panose="020B0604020202020204" pitchFamily="34" charset="0"/>
              <a:buChar char="•"/>
            </a:pPr>
            <a:r>
              <a:rPr lang="en-US" sz="1400" dirty="0">
                <a:cs typeface="Calibri" panose="020F0502020204030204"/>
              </a:rPr>
              <a:t>Sorry, we had to…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AE53A-2F66-42BC-8757-2C60F5572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410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7F18B-6963-4372-6D05-D16D80D0CD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0A0DCE-04CB-16B4-C11E-A04B280333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F60E7A-1FAA-3E83-BD0C-81C3DA765086}"/>
              </a:ext>
            </a:extLst>
          </p:cNvPr>
          <p:cNvSpPr>
            <a:spLocks noGrp="1"/>
          </p:cNvSpPr>
          <p:nvPr>
            <p:ph type="dt" sz="half" idx="10"/>
          </p:nvPr>
        </p:nvSpPr>
        <p:spPr/>
        <p:txBody>
          <a:bodyPr/>
          <a:lstStyle/>
          <a:p>
            <a:fld id="{823184A6-6269-6446-9C9A-0FB4ED179C24}" type="datetimeFigureOut">
              <a:rPr lang="en-US" smtClean="0"/>
              <a:t>3/23/23</a:t>
            </a:fld>
            <a:endParaRPr lang="en-US"/>
          </a:p>
        </p:txBody>
      </p:sp>
      <p:sp>
        <p:nvSpPr>
          <p:cNvPr id="5" name="Footer Placeholder 4">
            <a:extLst>
              <a:ext uri="{FF2B5EF4-FFF2-40B4-BE49-F238E27FC236}">
                <a16:creationId xmlns:a16="http://schemas.microsoft.com/office/drawing/2014/main" id="{FC37BF0C-794B-3739-3402-82292837E7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E9BB91-31D6-14DD-568D-EFBD95D14B68}"/>
              </a:ext>
            </a:extLst>
          </p:cNvPr>
          <p:cNvSpPr>
            <a:spLocks noGrp="1"/>
          </p:cNvSpPr>
          <p:nvPr>
            <p:ph type="sldNum" sz="quarter" idx="12"/>
          </p:nvPr>
        </p:nvSpPr>
        <p:spPr/>
        <p:txBody>
          <a:bodyPr/>
          <a:lstStyle/>
          <a:p>
            <a:fld id="{ABAD959F-3791-D94C-A4E3-1C0DABBBC2CF}" type="slidenum">
              <a:rPr lang="en-US" smtClean="0"/>
              <a:t>‹#›</a:t>
            </a:fld>
            <a:endParaRPr lang="en-US"/>
          </a:p>
        </p:txBody>
      </p:sp>
    </p:spTree>
    <p:extLst>
      <p:ext uri="{BB962C8B-B14F-4D97-AF65-F5344CB8AC3E}">
        <p14:creationId xmlns:p14="http://schemas.microsoft.com/office/powerpoint/2010/main" val="3405611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578DE-EF98-5F76-C652-0B033B4A2C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34E9B0-739D-D993-E5E0-344D998446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C9CE0C-5980-E42C-2D01-0604124DD09D}"/>
              </a:ext>
            </a:extLst>
          </p:cNvPr>
          <p:cNvSpPr>
            <a:spLocks noGrp="1"/>
          </p:cNvSpPr>
          <p:nvPr>
            <p:ph type="dt" sz="half" idx="10"/>
          </p:nvPr>
        </p:nvSpPr>
        <p:spPr/>
        <p:txBody>
          <a:bodyPr/>
          <a:lstStyle/>
          <a:p>
            <a:fld id="{823184A6-6269-6446-9C9A-0FB4ED179C24}" type="datetimeFigureOut">
              <a:rPr lang="en-US" smtClean="0"/>
              <a:t>3/23/23</a:t>
            </a:fld>
            <a:endParaRPr lang="en-US"/>
          </a:p>
        </p:txBody>
      </p:sp>
      <p:sp>
        <p:nvSpPr>
          <p:cNvPr id="5" name="Footer Placeholder 4">
            <a:extLst>
              <a:ext uri="{FF2B5EF4-FFF2-40B4-BE49-F238E27FC236}">
                <a16:creationId xmlns:a16="http://schemas.microsoft.com/office/drawing/2014/main" id="{F3520CFD-AD76-EF7C-4DE7-64B2A4E70B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F087C9-57A7-CF3D-B55B-A12C8D8073B6}"/>
              </a:ext>
            </a:extLst>
          </p:cNvPr>
          <p:cNvSpPr>
            <a:spLocks noGrp="1"/>
          </p:cNvSpPr>
          <p:nvPr>
            <p:ph type="sldNum" sz="quarter" idx="12"/>
          </p:nvPr>
        </p:nvSpPr>
        <p:spPr/>
        <p:txBody>
          <a:bodyPr/>
          <a:lstStyle/>
          <a:p>
            <a:fld id="{ABAD959F-3791-D94C-A4E3-1C0DABBBC2CF}" type="slidenum">
              <a:rPr lang="en-US" smtClean="0"/>
              <a:t>‹#›</a:t>
            </a:fld>
            <a:endParaRPr lang="en-US"/>
          </a:p>
        </p:txBody>
      </p:sp>
    </p:spTree>
    <p:extLst>
      <p:ext uri="{BB962C8B-B14F-4D97-AF65-F5344CB8AC3E}">
        <p14:creationId xmlns:p14="http://schemas.microsoft.com/office/powerpoint/2010/main" val="589550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CE44A0-3CC9-CD68-B353-C52B6193B6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791E3F-30B9-7438-386D-765F986F7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F22A49-6618-205F-C6B2-4E32C8A5AE0B}"/>
              </a:ext>
            </a:extLst>
          </p:cNvPr>
          <p:cNvSpPr>
            <a:spLocks noGrp="1"/>
          </p:cNvSpPr>
          <p:nvPr>
            <p:ph type="dt" sz="half" idx="10"/>
          </p:nvPr>
        </p:nvSpPr>
        <p:spPr/>
        <p:txBody>
          <a:bodyPr/>
          <a:lstStyle/>
          <a:p>
            <a:fld id="{823184A6-6269-6446-9C9A-0FB4ED179C24}" type="datetimeFigureOut">
              <a:rPr lang="en-US" smtClean="0"/>
              <a:t>3/23/23</a:t>
            </a:fld>
            <a:endParaRPr lang="en-US"/>
          </a:p>
        </p:txBody>
      </p:sp>
      <p:sp>
        <p:nvSpPr>
          <p:cNvPr id="5" name="Footer Placeholder 4">
            <a:extLst>
              <a:ext uri="{FF2B5EF4-FFF2-40B4-BE49-F238E27FC236}">
                <a16:creationId xmlns:a16="http://schemas.microsoft.com/office/drawing/2014/main" id="{38AD1A8D-8001-10DD-F2DE-820AD16D71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004F92-C591-66CD-77DB-B2BDBCF491B9}"/>
              </a:ext>
            </a:extLst>
          </p:cNvPr>
          <p:cNvSpPr>
            <a:spLocks noGrp="1"/>
          </p:cNvSpPr>
          <p:nvPr>
            <p:ph type="sldNum" sz="quarter" idx="12"/>
          </p:nvPr>
        </p:nvSpPr>
        <p:spPr/>
        <p:txBody>
          <a:bodyPr/>
          <a:lstStyle/>
          <a:p>
            <a:fld id="{ABAD959F-3791-D94C-A4E3-1C0DABBBC2CF}" type="slidenum">
              <a:rPr lang="en-US" smtClean="0"/>
              <a:t>‹#›</a:t>
            </a:fld>
            <a:endParaRPr lang="en-US"/>
          </a:p>
        </p:txBody>
      </p:sp>
    </p:spTree>
    <p:extLst>
      <p:ext uri="{BB962C8B-B14F-4D97-AF65-F5344CB8AC3E}">
        <p14:creationId xmlns:p14="http://schemas.microsoft.com/office/powerpoint/2010/main" val="3847981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54530-1E50-F3BE-55E5-B30ED92A03C0}"/>
              </a:ext>
            </a:extLst>
          </p:cNvPr>
          <p:cNvSpPr>
            <a:spLocks noGrp="1"/>
          </p:cNvSpPr>
          <p:nvPr>
            <p:ph type="title"/>
          </p:nvPr>
        </p:nvSpPr>
        <p:spPr>
          <a:xfrm>
            <a:off x="260350" y="365125"/>
            <a:ext cx="3956050"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69EBA7F-B183-43F9-627A-691AA994B64A}"/>
              </a:ext>
            </a:extLst>
          </p:cNvPr>
          <p:cNvSpPr>
            <a:spLocks noGrp="1"/>
          </p:cNvSpPr>
          <p:nvPr>
            <p:ph type="sldNum" sz="quarter" idx="10"/>
          </p:nvPr>
        </p:nvSpPr>
        <p:spPr/>
        <p:txBody>
          <a:bodyPr/>
          <a:lstStyle/>
          <a:p>
            <a:fld id="{2B2503B7-62FE-FA40-8614-3B1865AD352A}" type="slidenum">
              <a:rPr lang="en-US" smtClean="0"/>
              <a:pPr/>
              <a:t>‹#›</a:t>
            </a:fld>
            <a:endParaRPr lang="en-US"/>
          </a:p>
        </p:txBody>
      </p:sp>
      <p:sp>
        <p:nvSpPr>
          <p:cNvPr id="5" name="Freeform: Shape 4">
            <a:extLst>
              <a:ext uri="{FF2B5EF4-FFF2-40B4-BE49-F238E27FC236}">
                <a16:creationId xmlns:a16="http://schemas.microsoft.com/office/drawing/2014/main" id="{D5589CCB-D1A7-29B0-0DF6-15EDF3EB851E}"/>
              </a:ext>
            </a:extLst>
          </p:cNvPr>
          <p:cNvSpPr/>
          <p:nvPr userDrawn="1"/>
        </p:nvSpPr>
        <p:spPr>
          <a:xfrm>
            <a:off x="364886" y="-16440"/>
            <a:ext cx="7377830" cy="6858000"/>
          </a:xfrm>
          <a:custGeom>
            <a:avLst/>
            <a:gdLst>
              <a:gd name="connsiteX0" fmla="*/ 11156750 w 11156750"/>
              <a:gd name="connsiteY0" fmla="*/ 0 h 10286999"/>
              <a:gd name="connsiteX1" fmla="*/ 5217551 w 11156750"/>
              <a:gd name="connsiteY1" fmla="*/ 10286999 h 10286999"/>
              <a:gd name="connsiteX2" fmla="*/ 0 w 11156750"/>
              <a:gd name="connsiteY2" fmla="*/ 10286998 h 10286999"/>
              <a:gd name="connsiteX3" fmla="*/ 5939201 w 11156750"/>
              <a:gd name="connsiteY3" fmla="*/ 1 h 10286999"/>
              <a:gd name="connsiteX4" fmla="*/ 11156750 w 11156750"/>
              <a:gd name="connsiteY4" fmla="*/ 0 h 10286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6750" h="10286999">
                <a:moveTo>
                  <a:pt x="11156750" y="0"/>
                </a:moveTo>
                <a:lnTo>
                  <a:pt x="5217551" y="10286999"/>
                </a:lnTo>
                <a:lnTo>
                  <a:pt x="0" y="10286998"/>
                </a:lnTo>
                <a:lnTo>
                  <a:pt x="5939201" y="1"/>
                </a:lnTo>
                <a:lnTo>
                  <a:pt x="1115675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439689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2_3-Conten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CF3CFDB4-0CFF-4CC2-89EB-0F4CD8224610}"/>
              </a:ext>
            </a:extLst>
          </p:cNvPr>
          <p:cNvSpPr>
            <a:spLocks noGrp="1"/>
          </p:cNvSpPr>
          <p:nvPr>
            <p:ph type="pic" sz="quarter" idx="10"/>
          </p:nvPr>
        </p:nvSpPr>
        <p:spPr>
          <a:xfrm>
            <a:off x="-1" y="0"/>
            <a:ext cx="12192001" cy="6858000"/>
          </a:xfrm>
          <a:custGeom>
            <a:avLst/>
            <a:gdLst>
              <a:gd name="connsiteX0" fmla="*/ 0 w 18288001"/>
              <a:gd name="connsiteY0" fmla="*/ 0 h 10287000"/>
              <a:gd name="connsiteX1" fmla="*/ 18288001 w 18288001"/>
              <a:gd name="connsiteY1" fmla="*/ 0 h 10287000"/>
              <a:gd name="connsiteX2" fmla="*/ 18288001 w 18288001"/>
              <a:gd name="connsiteY2" fmla="*/ 10287000 h 10287000"/>
              <a:gd name="connsiteX3" fmla="*/ 0 w 18288001"/>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18288001" h="10287000">
                <a:moveTo>
                  <a:pt x="0" y="0"/>
                </a:moveTo>
                <a:lnTo>
                  <a:pt x="18288001" y="0"/>
                </a:lnTo>
                <a:lnTo>
                  <a:pt x="18288001" y="10287000"/>
                </a:lnTo>
                <a:lnTo>
                  <a:pt x="0" y="10287000"/>
                </a:lnTo>
                <a:close/>
              </a:path>
            </a:pathLst>
          </a:custGeom>
          <a:solidFill>
            <a:schemeClr val="bg1">
              <a:lumMod val="75000"/>
            </a:schemeClr>
          </a:solidFill>
        </p:spPr>
        <p:txBody>
          <a:bodyPr wrap="square">
            <a:noAutofit/>
          </a:bodyPr>
          <a:lstStyle/>
          <a:p>
            <a:endParaRPr lang="en-US"/>
          </a:p>
        </p:txBody>
      </p:sp>
      <p:sp>
        <p:nvSpPr>
          <p:cNvPr id="8" name="TextBox 7">
            <a:extLst>
              <a:ext uri="{FF2B5EF4-FFF2-40B4-BE49-F238E27FC236}">
                <a16:creationId xmlns:a16="http://schemas.microsoft.com/office/drawing/2014/main" id="{791C4D39-70B5-4DE1-A235-3D9DACFCB32D}"/>
              </a:ext>
            </a:extLst>
          </p:cNvPr>
          <p:cNvSpPr txBox="1"/>
          <p:nvPr userDrawn="1"/>
        </p:nvSpPr>
        <p:spPr>
          <a:xfrm>
            <a:off x="486617" y="499847"/>
            <a:ext cx="1435625" cy="194990"/>
          </a:xfrm>
          <a:prstGeom prst="rect">
            <a:avLst/>
          </a:prstGeom>
          <a:noFill/>
        </p:spPr>
        <p:txBody>
          <a:bodyPr wrap="square" rtlCol="0">
            <a:spAutoFit/>
          </a:bodyPr>
          <a:lstStyle/>
          <a:p>
            <a:r>
              <a:rPr lang="en-US" altLang="zh-CN" sz="667" spc="200">
                <a:solidFill>
                  <a:schemeClr val="bg1">
                    <a:lumMod val="65000"/>
                  </a:schemeClr>
                </a:solidFill>
                <a:latin typeface="+mn-lt"/>
              </a:rPr>
              <a:t>PROPOSAL</a:t>
            </a:r>
            <a:endParaRPr lang="en-US" sz="667" spc="200">
              <a:solidFill>
                <a:schemeClr val="bg1">
                  <a:lumMod val="65000"/>
                </a:schemeClr>
              </a:solidFill>
              <a:latin typeface="+mn-lt"/>
            </a:endParaRPr>
          </a:p>
        </p:txBody>
      </p:sp>
    </p:spTree>
    <p:extLst>
      <p:ext uri="{BB962C8B-B14F-4D97-AF65-F5344CB8AC3E}">
        <p14:creationId xmlns:p14="http://schemas.microsoft.com/office/powerpoint/2010/main" val="2549846661"/>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_AND_BODY">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xfrm>
            <a:off x="8446402" y="6213989"/>
            <a:ext cx="291201" cy="284728"/>
          </a:xfrm>
          <a:prstGeom prst="rect">
            <a:avLst/>
          </a:prstGeom>
        </p:spPr>
        <p:txBody>
          <a:bodyPr lIns="45699" tIns="45699" rIns="45699" bIns="45699" anchor="ctr"/>
          <a:lstStyle>
            <a:lvl1pPr>
              <a:defRPr sz="12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38643567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D8E1F4-E97E-4340-B32F-736DEFDA399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AA4D24-BD3F-458F-91CF-194D6F604504}"/>
              </a:ext>
            </a:extLst>
          </p:cNvPr>
          <p:cNvSpPr>
            <a:spLocks noGrp="1"/>
          </p:cNvSpPr>
          <p:nvPr>
            <p:ph type="dt" sz="half" idx="10"/>
          </p:nvPr>
        </p:nvSpPr>
        <p:spPr/>
        <p:txBody>
          <a:bodyPr/>
          <a:lstStyle/>
          <a:p>
            <a:fld id="{4BA9F87C-284D-4F04-ADA1-9497CF0BF955}" type="datetimeFigureOut">
              <a:rPr lang="en-US" smtClean="0"/>
              <a:t>3/23/23</a:t>
            </a:fld>
            <a:endParaRPr lang="en-US"/>
          </a:p>
        </p:txBody>
      </p:sp>
      <p:sp>
        <p:nvSpPr>
          <p:cNvPr id="5" name="Footer Placeholder 4">
            <a:extLst>
              <a:ext uri="{FF2B5EF4-FFF2-40B4-BE49-F238E27FC236}">
                <a16:creationId xmlns:a16="http://schemas.microsoft.com/office/drawing/2014/main" id="{162C3155-3E90-423D-BFB8-21C600D15A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357BA2-79C5-45B3-B1A7-808175E808AB}"/>
              </a:ext>
            </a:extLst>
          </p:cNvPr>
          <p:cNvSpPr>
            <a:spLocks noGrp="1"/>
          </p:cNvSpPr>
          <p:nvPr>
            <p:ph type="sldNum" sz="quarter" idx="12"/>
          </p:nvPr>
        </p:nvSpPr>
        <p:spPr/>
        <p:txBody>
          <a:bodyPr/>
          <a:lstStyle/>
          <a:p>
            <a:fld id="{AEA79DF3-E6FF-4953-AC02-28C51875A769}" type="slidenum">
              <a:rPr lang="en-US" smtClean="0"/>
              <a:t>‹#›</a:t>
            </a:fld>
            <a:endParaRPr lang="en-US"/>
          </a:p>
        </p:txBody>
      </p:sp>
      <p:sp>
        <p:nvSpPr>
          <p:cNvPr id="7" name="Rectangle 6">
            <a:extLst>
              <a:ext uri="{FF2B5EF4-FFF2-40B4-BE49-F238E27FC236}">
                <a16:creationId xmlns:a16="http://schemas.microsoft.com/office/drawing/2014/main" id="{C4BF47FB-82DB-4067-8696-4487AF13A634}"/>
              </a:ext>
            </a:extLst>
          </p:cNvPr>
          <p:cNvSpPr/>
          <p:nvPr userDrawn="1"/>
        </p:nvSpPr>
        <p:spPr>
          <a:xfrm>
            <a:off x="0" y="1127"/>
            <a:ext cx="12192000" cy="177800"/>
          </a:xfrm>
          <a:prstGeom prst="rect">
            <a:avLst/>
          </a:prstGeom>
          <a:gradFill flip="none" rotWithShape="1">
            <a:gsLst>
              <a:gs pos="0">
                <a:srgbClr val="4AC0B2"/>
              </a:gs>
              <a:gs pos="100000">
                <a:srgbClr val="337DA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0" i="0">
              <a:solidFill>
                <a:srgbClr val="FF0000"/>
              </a:solidFill>
              <a:latin typeface="Neutraface Text Book" panose="02000600030000020004" pitchFamily="2" charset="77"/>
            </a:endParaRPr>
          </a:p>
        </p:txBody>
      </p:sp>
      <p:pic>
        <p:nvPicPr>
          <p:cNvPr id="9" name="Picture 8">
            <a:extLst>
              <a:ext uri="{FF2B5EF4-FFF2-40B4-BE49-F238E27FC236}">
                <a16:creationId xmlns:a16="http://schemas.microsoft.com/office/drawing/2014/main" id="{5EC7E7A3-5DC0-4AC9-9FA5-5F2D680C16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0913" y="6356350"/>
            <a:ext cx="2125978" cy="246888"/>
          </a:xfrm>
          <a:prstGeom prst="rect">
            <a:avLst/>
          </a:prstGeom>
        </p:spPr>
      </p:pic>
    </p:spTree>
    <p:extLst>
      <p:ext uri="{BB962C8B-B14F-4D97-AF65-F5344CB8AC3E}">
        <p14:creationId xmlns:p14="http://schemas.microsoft.com/office/powerpoint/2010/main" val="3543136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2_Title and Content">
    <p:bg>
      <p:bgRef idx="1001">
        <a:schemeClr val="bg1"/>
      </p:bgRef>
    </p:bg>
    <p:spTree>
      <p:nvGrpSpPr>
        <p:cNvPr id="1" name=""/>
        <p:cNvGrpSpPr/>
        <p:nvPr/>
      </p:nvGrpSpPr>
      <p:grpSpPr>
        <a:xfrm>
          <a:off x="0" y="0"/>
          <a:ext cx="0" cy="0"/>
          <a:chOff x="0" y="0"/>
          <a:chExt cx="0" cy="0"/>
        </a:xfrm>
      </p:grpSpPr>
      <p:sp>
        <p:nvSpPr>
          <p:cNvPr id="850" name="Title Text"/>
          <p:cNvSpPr txBox="1">
            <a:spLocks noGrp="1"/>
          </p:cNvSpPr>
          <p:nvPr>
            <p:ph type="title"/>
          </p:nvPr>
        </p:nvSpPr>
        <p:spPr>
          <a:xfrm>
            <a:off x="838201" y="365129"/>
            <a:ext cx="10515601" cy="1325564"/>
          </a:xfrm>
          <a:prstGeom prst="rect">
            <a:avLst/>
          </a:prstGeom>
        </p:spPr>
        <p:txBody>
          <a:bodyPr lIns="34275" tIns="34275" rIns="34275" bIns="34275">
            <a:normAutofit/>
          </a:bodyPr>
          <a:lstStyle>
            <a:lvl1pPr>
              <a:lnSpc>
                <a:spcPct val="90000"/>
              </a:lnSpc>
              <a:defRPr sz="4400">
                <a:solidFill>
                  <a:srgbClr val="0A091B"/>
                </a:solidFill>
                <a:latin typeface="Roboto Condensed"/>
                <a:ea typeface="Roboto Condensed"/>
                <a:cs typeface="Roboto Condensed"/>
                <a:sym typeface="Roboto Condensed"/>
              </a:defRPr>
            </a:lvl1pPr>
          </a:lstStyle>
          <a:p>
            <a:r>
              <a:t>Title Text</a:t>
            </a:r>
          </a:p>
        </p:txBody>
      </p:sp>
      <p:sp>
        <p:nvSpPr>
          <p:cNvPr id="851" name="Body Level One…"/>
          <p:cNvSpPr txBox="1">
            <a:spLocks noGrp="1"/>
          </p:cNvSpPr>
          <p:nvPr>
            <p:ph type="body" idx="1"/>
          </p:nvPr>
        </p:nvSpPr>
        <p:spPr>
          <a:xfrm>
            <a:off x="838201" y="1825626"/>
            <a:ext cx="10515601" cy="4351341"/>
          </a:xfrm>
          <a:prstGeom prst="rect">
            <a:avLst/>
          </a:prstGeom>
        </p:spPr>
        <p:txBody>
          <a:bodyPr lIns="34275" tIns="34275" rIns="34275" bIns="34275">
            <a:normAutofit/>
          </a:bodyPr>
          <a:lstStyle>
            <a:lvl1pPr marL="609585" indent="-482588">
              <a:lnSpc>
                <a:spcPct val="90000"/>
              </a:lnSpc>
              <a:spcBef>
                <a:spcPts val="933"/>
              </a:spcBef>
              <a:buClr>
                <a:srgbClr val="0A091B"/>
              </a:buClr>
              <a:buSzPts val="2100"/>
              <a:buFont typeface="Arial"/>
              <a:buChar char="•"/>
              <a:defRPr sz="2800">
                <a:solidFill>
                  <a:srgbClr val="0A091B"/>
                </a:solidFill>
                <a:latin typeface="Roboto"/>
                <a:ea typeface="Roboto"/>
                <a:cs typeface="Roboto"/>
                <a:sym typeface="Roboto"/>
              </a:defRPr>
            </a:lvl1pPr>
            <a:lvl2pPr marL="1219170" indent="-482588">
              <a:lnSpc>
                <a:spcPct val="90000"/>
              </a:lnSpc>
              <a:spcBef>
                <a:spcPts val="933"/>
              </a:spcBef>
              <a:buClr>
                <a:srgbClr val="0A091B"/>
              </a:buClr>
              <a:buSzPts val="2100"/>
              <a:buFont typeface="Arial"/>
              <a:buChar char="•"/>
              <a:defRPr sz="2800">
                <a:solidFill>
                  <a:srgbClr val="0A091B"/>
                </a:solidFill>
                <a:latin typeface="Roboto"/>
                <a:ea typeface="Roboto"/>
                <a:cs typeface="Roboto"/>
                <a:sym typeface="Roboto"/>
              </a:defRPr>
            </a:lvl2pPr>
            <a:lvl3pPr marL="1828754" indent="-482588">
              <a:lnSpc>
                <a:spcPct val="90000"/>
              </a:lnSpc>
              <a:spcBef>
                <a:spcPts val="933"/>
              </a:spcBef>
              <a:buClr>
                <a:srgbClr val="0A091B"/>
              </a:buClr>
              <a:buSzPts val="2100"/>
              <a:buFont typeface="Arial"/>
              <a:buChar char="•"/>
              <a:defRPr sz="2800">
                <a:solidFill>
                  <a:srgbClr val="0A091B"/>
                </a:solidFill>
                <a:latin typeface="Roboto"/>
                <a:ea typeface="Roboto"/>
                <a:cs typeface="Roboto"/>
                <a:sym typeface="Roboto"/>
              </a:defRPr>
            </a:lvl3pPr>
            <a:lvl4pPr marL="2438339" indent="-482588">
              <a:lnSpc>
                <a:spcPct val="90000"/>
              </a:lnSpc>
              <a:spcBef>
                <a:spcPts val="933"/>
              </a:spcBef>
              <a:buClr>
                <a:srgbClr val="0A091B"/>
              </a:buClr>
              <a:buSzPts val="2100"/>
              <a:buFont typeface="Arial"/>
              <a:buChar char="•"/>
              <a:defRPr sz="2800">
                <a:solidFill>
                  <a:srgbClr val="0A091B"/>
                </a:solidFill>
                <a:latin typeface="Roboto"/>
                <a:ea typeface="Roboto"/>
                <a:cs typeface="Roboto"/>
                <a:sym typeface="Roboto"/>
              </a:defRPr>
            </a:lvl4pPr>
            <a:lvl5pPr marL="3047924" indent="-482588">
              <a:lnSpc>
                <a:spcPct val="90000"/>
              </a:lnSpc>
              <a:spcBef>
                <a:spcPts val="933"/>
              </a:spcBef>
              <a:buClr>
                <a:srgbClr val="0A091B"/>
              </a:buClr>
              <a:buSzPts val="2100"/>
              <a:buFont typeface="Arial"/>
              <a:buChar char="•"/>
              <a:defRPr sz="2800">
                <a:solidFill>
                  <a:srgbClr val="0A091B"/>
                </a:solidFill>
                <a:latin typeface="Roboto"/>
                <a:ea typeface="Roboto"/>
                <a:cs typeface="Roboto"/>
                <a:sym typeface="Roboto"/>
              </a:defRPr>
            </a:lvl5pPr>
          </a:lstStyle>
          <a:p>
            <a:r>
              <a:t>Body Level One</a:t>
            </a:r>
          </a:p>
          <a:p>
            <a:pPr lvl="1"/>
            <a:r>
              <a:t>Body Level Two</a:t>
            </a:r>
          </a:p>
          <a:p>
            <a:pPr lvl="2"/>
            <a:r>
              <a:t>Body Level Three</a:t>
            </a:r>
          </a:p>
          <a:p>
            <a:pPr lvl="3"/>
            <a:r>
              <a:t>Body Level Four</a:t>
            </a:r>
          </a:p>
          <a:p>
            <a:pPr lvl="4"/>
            <a:r>
              <a:t>Body Level Five</a:t>
            </a:r>
          </a:p>
        </p:txBody>
      </p:sp>
      <p:sp>
        <p:nvSpPr>
          <p:cNvPr id="852" name="Slide Number"/>
          <p:cNvSpPr txBox="1">
            <a:spLocks noGrp="1"/>
          </p:cNvSpPr>
          <p:nvPr>
            <p:ph type="sldNum" sz="quarter" idx="2"/>
          </p:nvPr>
        </p:nvSpPr>
        <p:spPr>
          <a:xfrm>
            <a:off x="516319" y="6152562"/>
            <a:ext cx="353189" cy="362335"/>
          </a:xfrm>
          <a:prstGeom prst="rect">
            <a:avLst/>
          </a:prstGeom>
        </p:spPr>
        <p:txBody>
          <a:bodyPr lIns="34275" tIns="34275" rIns="34275" bIns="34275"/>
          <a:lstStyle>
            <a:lvl1pPr algn="l">
              <a:defRPr sz="1733" b="1">
                <a:solidFill>
                  <a:srgbClr val="0A091B"/>
                </a:solidFill>
                <a:latin typeface="Roboto"/>
                <a:ea typeface="Roboto"/>
                <a:cs typeface="Roboto"/>
                <a:sym typeface="Roboto"/>
              </a:defRPr>
            </a:lvl1pPr>
          </a:lstStyle>
          <a:p>
            <a:fld id="{86CB4B4D-7CA3-9044-876B-883B54F8677D}" type="slidenum">
              <a:t>‹#›</a:t>
            </a:fld>
            <a:endParaRPr/>
          </a:p>
        </p:txBody>
      </p:sp>
    </p:spTree>
    <p:extLst>
      <p:ext uri="{BB962C8B-B14F-4D97-AF65-F5344CB8AC3E}">
        <p14:creationId xmlns:p14="http://schemas.microsoft.com/office/powerpoint/2010/main" val="880217779"/>
      </p:ext>
    </p:extLst>
  </p:cSld>
  <p:clrMapOvr>
    <a:overrideClrMapping bg1="lt1" tx1="dk1" bg2="lt2" tx2="dk2" accent1="accent1" accent2="accent2" accent3="accent3" accent4="accent4" accent5="accent5" accent6="accent6" hlink="hlink" folHlink="folHlink"/>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ales MTG 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9429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9365C-08A3-3DA0-4250-5A16873401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8DA8DB-EF39-6B3D-8162-D384F10C16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AF2040-1E29-B037-06B9-679DFBC4E139}"/>
              </a:ext>
            </a:extLst>
          </p:cNvPr>
          <p:cNvSpPr>
            <a:spLocks noGrp="1"/>
          </p:cNvSpPr>
          <p:nvPr>
            <p:ph type="dt" sz="half" idx="10"/>
          </p:nvPr>
        </p:nvSpPr>
        <p:spPr/>
        <p:txBody>
          <a:bodyPr/>
          <a:lstStyle/>
          <a:p>
            <a:fld id="{823184A6-6269-6446-9C9A-0FB4ED179C24}" type="datetimeFigureOut">
              <a:rPr lang="en-US" smtClean="0"/>
              <a:t>3/23/23</a:t>
            </a:fld>
            <a:endParaRPr lang="en-US"/>
          </a:p>
        </p:txBody>
      </p:sp>
      <p:sp>
        <p:nvSpPr>
          <p:cNvPr id="5" name="Footer Placeholder 4">
            <a:extLst>
              <a:ext uri="{FF2B5EF4-FFF2-40B4-BE49-F238E27FC236}">
                <a16:creationId xmlns:a16="http://schemas.microsoft.com/office/drawing/2014/main" id="{2FCC6E6B-BDFD-7D72-9D6C-1E880A35AA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9E11F-B131-C878-F1D5-ED0DE332B1D4}"/>
              </a:ext>
            </a:extLst>
          </p:cNvPr>
          <p:cNvSpPr>
            <a:spLocks noGrp="1"/>
          </p:cNvSpPr>
          <p:nvPr>
            <p:ph type="sldNum" sz="quarter" idx="12"/>
          </p:nvPr>
        </p:nvSpPr>
        <p:spPr/>
        <p:txBody>
          <a:bodyPr/>
          <a:lstStyle/>
          <a:p>
            <a:fld id="{ABAD959F-3791-D94C-A4E3-1C0DABBBC2CF}" type="slidenum">
              <a:rPr lang="en-US" smtClean="0"/>
              <a:t>‹#›</a:t>
            </a:fld>
            <a:endParaRPr lang="en-US"/>
          </a:p>
        </p:txBody>
      </p:sp>
    </p:spTree>
    <p:extLst>
      <p:ext uri="{BB962C8B-B14F-4D97-AF65-F5344CB8AC3E}">
        <p14:creationId xmlns:p14="http://schemas.microsoft.com/office/powerpoint/2010/main" val="857674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503C0-2584-B9EA-B0CA-14D2F8BF2E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93A0C6-821B-DBC7-09A7-B0A8E1465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8793BB-5EDF-9821-662F-52E20CAAD070}"/>
              </a:ext>
            </a:extLst>
          </p:cNvPr>
          <p:cNvSpPr>
            <a:spLocks noGrp="1"/>
          </p:cNvSpPr>
          <p:nvPr>
            <p:ph type="dt" sz="half" idx="10"/>
          </p:nvPr>
        </p:nvSpPr>
        <p:spPr/>
        <p:txBody>
          <a:bodyPr/>
          <a:lstStyle/>
          <a:p>
            <a:fld id="{823184A6-6269-6446-9C9A-0FB4ED179C24}" type="datetimeFigureOut">
              <a:rPr lang="en-US" smtClean="0"/>
              <a:t>3/23/23</a:t>
            </a:fld>
            <a:endParaRPr lang="en-US"/>
          </a:p>
        </p:txBody>
      </p:sp>
      <p:sp>
        <p:nvSpPr>
          <p:cNvPr id="5" name="Footer Placeholder 4">
            <a:extLst>
              <a:ext uri="{FF2B5EF4-FFF2-40B4-BE49-F238E27FC236}">
                <a16:creationId xmlns:a16="http://schemas.microsoft.com/office/drawing/2014/main" id="{69BBF100-2E4E-2BBF-9E64-6A392B3E5C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31DD03-5B05-0AB2-CA13-CD28ABAE5AA8}"/>
              </a:ext>
            </a:extLst>
          </p:cNvPr>
          <p:cNvSpPr>
            <a:spLocks noGrp="1"/>
          </p:cNvSpPr>
          <p:nvPr>
            <p:ph type="sldNum" sz="quarter" idx="12"/>
          </p:nvPr>
        </p:nvSpPr>
        <p:spPr/>
        <p:txBody>
          <a:bodyPr/>
          <a:lstStyle/>
          <a:p>
            <a:fld id="{ABAD959F-3791-D94C-A4E3-1C0DABBBC2CF}" type="slidenum">
              <a:rPr lang="en-US" smtClean="0"/>
              <a:t>‹#›</a:t>
            </a:fld>
            <a:endParaRPr lang="en-US"/>
          </a:p>
        </p:txBody>
      </p:sp>
    </p:spTree>
    <p:extLst>
      <p:ext uri="{BB962C8B-B14F-4D97-AF65-F5344CB8AC3E}">
        <p14:creationId xmlns:p14="http://schemas.microsoft.com/office/powerpoint/2010/main" val="3392592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92B86-3407-6000-C3A8-7AD032B73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5DDA2A-C52C-604F-9E4E-89582F514B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749BD-58A6-0D3F-1412-0A05096235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E1A837-4E23-FB85-C9A9-27C11ECF71C1}"/>
              </a:ext>
            </a:extLst>
          </p:cNvPr>
          <p:cNvSpPr>
            <a:spLocks noGrp="1"/>
          </p:cNvSpPr>
          <p:nvPr>
            <p:ph type="dt" sz="half" idx="10"/>
          </p:nvPr>
        </p:nvSpPr>
        <p:spPr/>
        <p:txBody>
          <a:bodyPr/>
          <a:lstStyle/>
          <a:p>
            <a:fld id="{823184A6-6269-6446-9C9A-0FB4ED179C24}" type="datetimeFigureOut">
              <a:rPr lang="en-US" smtClean="0"/>
              <a:t>3/23/23</a:t>
            </a:fld>
            <a:endParaRPr lang="en-US"/>
          </a:p>
        </p:txBody>
      </p:sp>
      <p:sp>
        <p:nvSpPr>
          <p:cNvPr id="6" name="Footer Placeholder 5">
            <a:extLst>
              <a:ext uri="{FF2B5EF4-FFF2-40B4-BE49-F238E27FC236}">
                <a16:creationId xmlns:a16="http://schemas.microsoft.com/office/drawing/2014/main" id="{1600D355-A907-7D4E-FE7C-1042F3AE93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282F93-3AC7-47F6-D753-CA9103B1D16B}"/>
              </a:ext>
            </a:extLst>
          </p:cNvPr>
          <p:cNvSpPr>
            <a:spLocks noGrp="1"/>
          </p:cNvSpPr>
          <p:nvPr>
            <p:ph type="sldNum" sz="quarter" idx="12"/>
          </p:nvPr>
        </p:nvSpPr>
        <p:spPr/>
        <p:txBody>
          <a:bodyPr/>
          <a:lstStyle/>
          <a:p>
            <a:fld id="{ABAD959F-3791-D94C-A4E3-1C0DABBBC2CF}" type="slidenum">
              <a:rPr lang="en-US" smtClean="0"/>
              <a:t>‹#›</a:t>
            </a:fld>
            <a:endParaRPr lang="en-US"/>
          </a:p>
        </p:txBody>
      </p:sp>
    </p:spTree>
    <p:extLst>
      <p:ext uri="{BB962C8B-B14F-4D97-AF65-F5344CB8AC3E}">
        <p14:creationId xmlns:p14="http://schemas.microsoft.com/office/powerpoint/2010/main" val="3592582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3A565-6747-9517-D033-6E4968F74B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5FC09A-5103-9A15-1093-40BC211C89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533077-A732-1A8B-040C-876A5E4F8E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028742-41E2-2459-3CB9-DDBA50840A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629C62-5312-0451-BCA4-2699A1B47B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77A6C5-AAF3-1841-F80F-4E6D155F4111}"/>
              </a:ext>
            </a:extLst>
          </p:cNvPr>
          <p:cNvSpPr>
            <a:spLocks noGrp="1"/>
          </p:cNvSpPr>
          <p:nvPr>
            <p:ph type="dt" sz="half" idx="10"/>
          </p:nvPr>
        </p:nvSpPr>
        <p:spPr/>
        <p:txBody>
          <a:bodyPr/>
          <a:lstStyle/>
          <a:p>
            <a:fld id="{823184A6-6269-6446-9C9A-0FB4ED179C24}" type="datetimeFigureOut">
              <a:rPr lang="en-US" smtClean="0"/>
              <a:t>3/23/23</a:t>
            </a:fld>
            <a:endParaRPr lang="en-US"/>
          </a:p>
        </p:txBody>
      </p:sp>
      <p:sp>
        <p:nvSpPr>
          <p:cNvPr id="8" name="Footer Placeholder 7">
            <a:extLst>
              <a:ext uri="{FF2B5EF4-FFF2-40B4-BE49-F238E27FC236}">
                <a16:creationId xmlns:a16="http://schemas.microsoft.com/office/drawing/2014/main" id="{D89F4A6A-925B-3BC3-BFD8-D15CFE7500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3084A5-3AE0-F821-A8C1-E7EB432BAE89}"/>
              </a:ext>
            </a:extLst>
          </p:cNvPr>
          <p:cNvSpPr>
            <a:spLocks noGrp="1"/>
          </p:cNvSpPr>
          <p:nvPr>
            <p:ph type="sldNum" sz="quarter" idx="12"/>
          </p:nvPr>
        </p:nvSpPr>
        <p:spPr/>
        <p:txBody>
          <a:bodyPr/>
          <a:lstStyle/>
          <a:p>
            <a:fld id="{ABAD959F-3791-D94C-A4E3-1C0DABBBC2CF}" type="slidenum">
              <a:rPr lang="en-US" smtClean="0"/>
              <a:t>‹#›</a:t>
            </a:fld>
            <a:endParaRPr lang="en-US"/>
          </a:p>
        </p:txBody>
      </p:sp>
    </p:spTree>
    <p:extLst>
      <p:ext uri="{BB962C8B-B14F-4D97-AF65-F5344CB8AC3E}">
        <p14:creationId xmlns:p14="http://schemas.microsoft.com/office/powerpoint/2010/main" val="157496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2D654-782C-53EE-83D8-E84788872C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EB64D0-60BB-0A64-4E2D-8F543C7F3994}"/>
              </a:ext>
            </a:extLst>
          </p:cNvPr>
          <p:cNvSpPr>
            <a:spLocks noGrp="1"/>
          </p:cNvSpPr>
          <p:nvPr>
            <p:ph type="dt" sz="half" idx="10"/>
          </p:nvPr>
        </p:nvSpPr>
        <p:spPr/>
        <p:txBody>
          <a:bodyPr/>
          <a:lstStyle/>
          <a:p>
            <a:fld id="{823184A6-6269-6446-9C9A-0FB4ED179C24}" type="datetimeFigureOut">
              <a:rPr lang="en-US" smtClean="0"/>
              <a:t>3/23/23</a:t>
            </a:fld>
            <a:endParaRPr lang="en-US"/>
          </a:p>
        </p:txBody>
      </p:sp>
      <p:sp>
        <p:nvSpPr>
          <p:cNvPr id="4" name="Footer Placeholder 3">
            <a:extLst>
              <a:ext uri="{FF2B5EF4-FFF2-40B4-BE49-F238E27FC236}">
                <a16:creationId xmlns:a16="http://schemas.microsoft.com/office/drawing/2014/main" id="{065D0AEB-4C53-170C-D7B8-B900A8A525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E4A811-0EDE-FF60-F189-4BBD4CD56AD6}"/>
              </a:ext>
            </a:extLst>
          </p:cNvPr>
          <p:cNvSpPr>
            <a:spLocks noGrp="1"/>
          </p:cNvSpPr>
          <p:nvPr>
            <p:ph type="sldNum" sz="quarter" idx="12"/>
          </p:nvPr>
        </p:nvSpPr>
        <p:spPr/>
        <p:txBody>
          <a:bodyPr/>
          <a:lstStyle/>
          <a:p>
            <a:fld id="{ABAD959F-3791-D94C-A4E3-1C0DABBBC2CF}" type="slidenum">
              <a:rPr lang="en-US" smtClean="0"/>
              <a:t>‹#›</a:t>
            </a:fld>
            <a:endParaRPr lang="en-US"/>
          </a:p>
        </p:txBody>
      </p:sp>
    </p:spTree>
    <p:extLst>
      <p:ext uri="{BB962C8B-B14F-4D97-AF65-F5344CB8AC3E}">
        <p14:creationId xmlns:p14="http://schemas.microsoft.com/office/powerpoint/2010/main" val="3801459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7C7804-0BBB-127C-7A7A-8C5DCF326809}"/>
              </a:ext>
            </a:extLst>
          </p:cNvPr>
          <p:cNvSpPr>
            <a:spLocks noGrp="1"/>
          </p:cNvSpPr>
          <p:nvPr>
            <p:ph type="dt" sz="half" idx="10"/>
          </p:nvPr>
        </p:nvSpPr>
        <p:spPr/>
        <p:txBody>
          <a:bodyPr/>
          <a:lstStyle/>
          <a:p>
            <a:fld id="{823184A6-6269-6446-9C9A-0FB4ED179C24}" type="datetimeFigureOut">
              <a:rPr lang="en-US" smtClean="0"/>
              <a:t>3/23/23</a:t>
            </a:fld>
            <a:endParaRPr lang="en-US"/>
          </a:p>
        </p:txBody>
      </p:sp>
      <p:sp>
        <p:nvSpPr>
          <p:cNvPr id="3" name="Footer Placeholder 2">
            <a:extLst>
              <a:ext uri="{FF2B5EF4-FFF2-40B4-BE49-F238E27FC236}">
                <a16:creationId xmlns:a16="http://schemas.microsoft.com/office/drawing/2014/main" id="{9A29B67A-FEB7-46B3-486E-C06D4716AD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D9536B-7FB9-C77F-FD25-6BB2B9B8B9E4}"/>
              </a:ext>
            </a:extLst>
          </p:cNvPr>
          <p:cNvSpPr>
            <a:spLocks noGrp="1"/>
          </p:cNvSpPr>
          <p:nvPr>
            <p:ph type="sldNum" sz="quarter" idx="12"/>
          </p:nvPr>
        </p:nvSpPr>
        <p:spPr/>
        <p:txBody>
          <a:bodyPr/>
          <a:lstStyle/>
          <a:p>
            <a:fld id="{ABAD959F-3791-D94C-A4E3-1C0DABBBC2CF}" type="slidenum">
              <a:rPr lang="en-US" smtClean="0"/>
              <a:t>‹#›</a:t>
            </a:fld>
            <a:endParaRPr lang="en-US"/>
          </a:p>
        </p:txBody>
      </p:sp>
    </p:spTree>
    <p:extLst>
      <p:ext uri="{BB962C8B-B14F-4D97-AF65-F5344CB8AC3E}">
        <p14:creationId xmlns:p14="http://schemas.microsoft.com/office/powerpoint/2010/main" val="306796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83B9B-2272-2515-1DEF-5297174A94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E95929-ECE0-9B03-1918-CD84EE7D56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E883F8-7718-0442-C3F7-640833FE07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9E9D9D-3F57-DC57-401C-1E7D7043E98B}"/>
              </a:ext>
            </a:extLst>
          </p:cNvPr>
          <p:cNvSpPr>
            <a:spLocks noGrp="1"/>
          </p:cNvSpPr>
          <p:nvPr>
            <p:ph type="dt" sz="half" idx="10"/>
          </p:nvPr>
        </p:nvSpPr>
        <p:spPr/>
        <p:txBody>
          <a:bodyPr/>
          <a:lstStyle/>
          <a:p>
            <a:fld id="{823184A6-6269-6446-9C9A-0FB4ED179C24}" type="datetimeFigureOut">
              <a:rPr lang="en-US" smtClean="0"/>
              <a:t>3/23/23</a:t>
            </a:fld>
            <a:endParaRPr lang="en-US"/>
          </a:p>
        </p:txBody>
      </p:sp>
      <p:sp>
        <p:nvSpPr>
          <p:cNvPr id="6" name="Footer Placeholder 5">
            <a:extLst>
              <a:ext uri="{FF2B5EF4-FFF2-40B4-BE49-F238E27FC236}">
                <a16:creationId xmlns:a16="http://schemas.microsoft.com/office/drawing/2014/main" id="{2396E2A4-7AC1-78CC-AAE6-0364C4B20E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CF6836-989B-A202-524D-535D2DBEF15A}"/>
              </a:ext>
            </a:extLst>
          </p:cNvPr>
          <p:cNvSpPr>
            <a:spLocks noGrp="1"/>
          </p:cNvSpPr>
          <p:nvPr>
            <p:ph type="sldNum" sz="quarter" idx="12"/>
          </p:nvPr>
        </p:nvSpPr>
        <p:spPr/>
        <p:txBody>
          <a:bodyPr/>
          <a:lstStyle/>
          <a:p>
            <a:fld id="{ABAD959F-3791-D94C-A4E3-1C0DABBBC2CF}" type="slidenum">
              <a:rPr lang="en-US" smtClean="0"/>
              <a:t>‹#›</a:t>
            </a:fld>
            <a:endParaRPr lang="en-US"/>
          </a:p>
        </p:txBody>
      </p:sp>
    </p:spTree>
    <p:extLst>
      <p:ext uri="{BB962C8B-B14F-4D97-AF65-F5344CB8AC3E}">
        <p14:creationId xmlns:p14="http://schemas.microsoft.com/office/powerpoint/2010/main" val="1008351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2234F-15DC-4C31-BB48-3FFA7191FE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832236-2F2E-C01B-5EB9-6716F2F2DB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564792-44A0-C0AD-0FE9-486C05B614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3A1903-E4DD-1268-0219-100B81F19E84}"/>
              </a:ext>
            </a:extLst>
          </p:cNvPr>
          <p:cNvSpPr>
            <a:spLocks noGrp="1"/>
          </p:cNvSpPr>
          <p:nvPr>
            <p:ph type="dt" sz="half" idx="10"/>
          </p:nvPr>
        </p:nvSpPr>
        <p:spPr/>
        <p:txBody>
          <a:bodyPr/>
          <a:lstStyle/>
          <a:p>
            <a:fld id="{823184A6-6269-6446-9C9A-0FB4ED179C24}" type="datetimeFigureOut">
              <a:rPr lang="en-US" smtClean="0"/>
              <a:t>3/23/23</a:t>
            </a:fld>
            <a:endParaRPr lang="en-US"/>
          </a:p>
        </p:txBody>
      </p:sp>
      <p:sp>
        <p:nvSpPr>
          <p:cNvPr id="6" name="Footer Placeholder 5">
            <a:extLst>
              <a:ext uri="{FF2B5EF4-FFF2-40B4-BE49-F238E27FC236}">
                <a16:creationId xmlns:a16="http://schemas.microsoft.com/office/drawing/2014/main" id="{CFA12C97-508B-1F9F-D531-61FC288EC0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39E05A-AF11-924B-F0BD-6CBCE58BFA69}"/>
              </a:ext>
            </a:extLst>
          </p:cNvPr>
          <p:cNvSpPr>
            <a:spLocks noGrp="1"/>
          </p:cNvSpPr>
          <p:nvPr>
            <p:ph type="sldNum" sz="quarter" idx="12"/>
          </p:nvPr>
        </p:nvSpPr>
        <p:spPr/>
        <p:txBody>
          <a:bodyPr/>
          <a:lstStyle/>
          <a:p>
            <a:fld id="{ABAD959F-3791-D94C-A4E3-1C0DABBBC2CF}" type="slidenum">
              <a:rPr lang="en-US" smtClean="0"/>
              <a:t>‹#›</a:t>
            </a:fld>
            <a:endParaRPr lang="en-US"/>
          </a:p>
        </p:txBody>
      </p:sp>
    </p:spTree>
    <p:extLst>
      <p:ext uri="{BB962C8B-B14F-4D97-AF65-F5344CB8AC3E}">
        <p14:creationId xmlns:p14="http://schemas.microsoft.com/office/powerpoint/2010/main" val="2761616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5F4846-F95F-6225-9143-6D82540C57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45B2C8-3817-B92D-6A61-54CEDDB6F4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21E8DC-704D-E2F3-05A8-F6893BB2CF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3184A6-6269-6446-9C9A-0FB4ED179C24}" type="datetimeFigureOut">
              <a:rPr lang="en-US" smtClean="0"/>
              <a:t>3/23/23</a:t>
            </a:fld>
            <a:endParaRPr lang="en-US"/>
          </a:p>
        </p:txBody>
      </p:sp>
      <p:sp>
        <p:nvSpPr>
          <p:cNvPr id="5" name="Footer Placeholder 4">
            <a:extLst>
              <a:ext uri="{FF2B5EF4-FFF2-40B4-BE49-F238E27FC236}">
                <a16:creationId xmlns:a16="http://schemas.microsoft.com/office/drawing/2014/main" id="{4F4664D5-BB31-5F0B-2B5A-58F1705ED3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9B5720-1A38-48E8-FADB-2132B243A1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AD959F-3791-D94C-A4E3-1C0DABBBC2CF}" type="slidenum">
              <a:rPr lang="en-US" smtClean="0"/>
              <a:t>‹#›</a:t>
            </a:fld>
            <a:endParaRPr lang="en-US"/>
          </a:p>
        </p:txBody>
      </p:sp>
    </p:spTree>
    <p:extLst>
      <p:ext uri="{BB962C8B-B14F-4D97-AF65-F5344CB8AC3E}">
        <p14:creationId xmlns:p14="http://schemas.microsoft.com/office/powerpoint/2010/main" val="2891822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comments" Target="../comments/comment2.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5.emf"/><Relationship Id="rId4" Type="http://schemas.openxmlformats.org/officeDocument/2006/relationships/image" Target="../media/image3.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23.png"/><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image" Target="../media/image15.emf"/><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image" Target="../media/image15.emf"/><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26.jpeg"/><Relationship Id="rId5" Type="http://schemas.openxmlformats.org/officeDocument/2006/relationships/image" Target="../media/image15.emf"/><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15.emf"/></Relationships>
</file>

<file path=ppt/slides/_rels/slide19.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jpeg"/><Relationship Id="rId18" Type="http://schemas.openxmlformats.org/officeDocument/2006/relationships/image" Target="../media/image4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42.png"/><Relationship Id="rId2" Type="http://schemas.openxmlformats.org/officeDocument/2006/relationships/notesSlide" Target="../notesSlides/notesSlide18.xml"/><Relationship Id="rId16" Type="http://schemas.openxmlformats.org/officeDocument/2006/relationships/image" Target="../media/image41.png"/><Relationship Id="rId20" Type="http://schemas.openxmlformats.org/officeDocument/2006/relationships/image" Target="../media/image45.svg"/><Relationship Id="rId1" Type="http://schemas.openxmlformats.org/officeDocument/2006/relationships/slideLayout" Target="../slideLayouts/slideLayout2.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sv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15.emf"/></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comments" Target="../comments/comment3.xml"/><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15.emf"/><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15.emf"/></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5.emf"/></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15.emf"/></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7.xml"/><Relationship Id="rId5" Type="http://schemas.openxmlformats.org/officeDocument/2006/relationships/comments" Target="../comments/comment4.xml"/><Relationship Id="rId4" Type="http://schemas.openxmlformats.org/officeDocument/2006/relationships/image" Target="../media/image15.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15.emf"/></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comments" Target="../comments/comment5.xml"/><Relationship Id="rId5" Type="http://schemas.openxmlformats.org/officeDocument/2006/relationships/image" Target="../media/image53.jpeg"/><Relationship Id="rId4" Type="http://schemas.openxmlformats.org/officeDocument/2006/relationships/image" Target="../media/image15.emf"/></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5.emf"/></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56.png"/><Relationship Id="rId5" Type="http://schemas.openxmlformats.org/officeDocument/2006/relationships/image" Target="../media/image15.emf"/><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5.xml"/><Relationship Id="rId1" Type="http://schemas.openxmlformats.org/officeDocument/2006/relationships/slideLayout" Target="../slideLayouts/slideLayout17.xml"/><Relationship Id="rId5" Type="http://schemas.openxmlformats.org/officeDocument/2006/relationships/image" Target="../media/image15.emf"/><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7.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image" Target="../media/image15.emf"/><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image" Target="../media/image58.png"/><Relationship Id="rId5" Type="http://schemas.openxmlformats.org/officeDocument/2006/relationships/image" Target="../media/image15.emf"/><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15.emf"/></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7.xml"/><Relationship Id="rId5" Type="http://schemas.openxmlformats.org/officeDocument/2006/relationships/image" Target="../media/image62.gif"/><Relationship Id="rId4" Type="http://schemas.openxmlformats.org/officeDocument/2006/relationships/image" Target="../media/image15.emf"/></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7.xml"/><Relationship Id="rId5" Type="http://schemas.openxmlformats.org/officeDocument/2006/relationships/image" Target="../media/image63.png"/><Relationship Id="rId4" Type="http://schemas.openxmlformats.org/officeDocument/2006/relationships/image" Target="../media/image15.emf"/></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comments" Target="../comments/comment1.xml"/><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16.jpg"/><Relationship Id="rId5" Type="http://schemas.openxmlformats.org/officeDocument/2006/relationships/image" Target="../media/image15.emf"/><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A362FA-3F1D-498D-BF56-A143376CC9EC}"/>
              </a:ext>
            </a:extLst>
          </p:cNvPr>
          <p:cNvPicPr>
            <a:picLocks noChangeAspect="1"/>
          </p:cNvPicPr>
          <p:nvPr/>
        </p:nvPicPr>
        <p:blipFill>
          <a:blip r:embed="rId3"/>
          <a:stretch>
            <a:fillRect/>
          </a:stretch>
        </p:blipFill>
        <p:spPr>
          <a:xfrm>
            <a:off x="0" y="-1"/>
            <a:ext cx="12192000" cy="7160519"/>
          </a:xfrm>
          <a:prstGeom prst="rect">
            <a:avLst/>
          </a:prstGeom>
        </p:spPr>
      </p:pic>
      <p:sp>
        <p:nvSpPr>
          <p:cNvPr id="9" name="Freeform: Shape 8">
            <a:extLst>
              <a:ext uri="{FF2B5EF4-FFF2-40B4-BE49-F238E27FC236}">
                <a16:creationId xmlns:a16="http://schemas.microsoft.com/office/drawing/2014/main" id="{7FA84C5F-8CCD-4346-A37C-1860FD535FE0}"/>
              </a:ext>
            </a:extLst>
          </p:cNvPr>
          <p:cNvSpPr/>
          <p:nvPr/>
        </p:nvSpPr>
        <p:spPr>
          <a:xfrm flipH="1">
            <a:off x="-1" y="0"/>
            <a:ext cx="10291156" cy="7160518"/>
          </a:xfrm>
          <a:custGeom>
            <a:avLst/>
            <a:gdLst>
              <a:gd name="connsiteX0" fmla="*/ 5939201 w 12062042"/>
              <a:gd name="connsiteY0" fmla="*/ 10287000 h 10287000"/>
              <a:gd name="connsiteX1" fmla="*/ 7701057 w 12062042"/>
              <a:gd name="connsiteY1" fmla="*/ 10287000 h 10287000"/>
              <a:gd name="connsiteX2" fmla="*/ 11983264 w 12062042"/>
              <a:gd name="connsiteY2" fmla="*/ 10287000 h 10287000"/>
              <a:gd name="connsiteX3" fmla="*/ 12062042 w 12062042"/>
              <a:gd name="connsiteY3" fmla="*/ 10287000 h 10287000"/>
              <a:gd name="connsiteX4" fmla="*/ 12062042 w 12062042"/>
              <a:gd name="connsiteY4" fmla="*/ 7290548 h 10287000"/>
              <a:gd name="connsiteX5" fmla="*/ 12062042 w 12062042"/>
              <a:gd name="connsiteY5" fmla="*/ 3964165 h 10287000"/>
              <a:gd name="connsiteX6" fmla="*/ 9772629 w 12062042"/>
              <a:gd name="connsiteY6" fmla="*/ 1 h 10287000"/>
              <a:gd name="connsiteX7" fmla="*/ 7852846 w 12062042"/>
              <a:gd name="connsiteY7" fmla="*/ 1 h 10287000"/>
              <a:gd name="connsiteX8" fmla="*/ 7852845 w 12062042"/>
              <a:gd name="connsiteY8" fmla="*/ 0 h 10287000"/>
              <a:gd name="connsiteX9" fmla="*/ 0 w 12062042"/>
              <a:gd name="connsiteY9"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62042" h="10287000">
                <a:moveTo>
                  <a:pt x="5939201" y="10287000"/>
                </a:moveTo>
                <a:lnTo>
                  <a:pt x="7701057" y="10287000"/>
                </a:lnTo>
                <a:lnTo>
                  <a:pt x="11983264" y="10287000"/>
                </a:lnTo>
                <a:lnTo>
                  <a:pt x="12062042" y="10287000"/>
                </a:lnTo>
                <a:lnTo>
                  <a:pt x="12062042" y="7290548"/>
                </a:lnTo>
                <a:lnTo>
                  <a:pt x="12062042" y="3964165"/>
                </a:lnTo>
                <a:lnTo>
                  <a:pt x="9772629" y="1"/>
                </a:lnTo>
                <a:lnTo>
                  <a:pt x="7852846" y="1"/>
                </a:lnTo>
                <a:lnTo>
                  <a:pt x="7852845" y="0"/>
                </a:lnTo>
                <a:lnTo>
                  <a:pt x="0" y="0"/>
                </a:lnTo>
                <a:close/>
              </a:path>
            </a:pathLst>
          </a:custGeom>
          <a:gradFill>
            <a:gsLst>
              <a:gs pos="0">
                <a:srgbClr val="41BEB3">
                  <a:alpha val="70980"/>
                </a:srgbClr>
              </a:gs>
              <a:gs pos="100000">
                <a:srgbClr val="337DA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Rectangle 7">
            <a:extLst>
              <a:ext uri="{FF2B5EF4-FFF2-40B4-BE49-F238E27FC236}">
                <a16:creationId xmlns:a16="http://schemas.microsoft.com/office/drawing/2014/main" id="{D29CD482-144B-8744-8A71-B61287F75450}"/>
              </a:ext>
            </a:extLst>
          </p:cNvPr>
          <p:cNvSpPr/>
          <p:nvPr/>
        </p:nvSpPr>
        <p:spPr>
          <a:xfrm>
            <a:off x="325694" y="2315965"/>
            <a:ext cx="8718915" cy="1427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0936" tIns="30468" rIns="60936" bIns="30468" rtlCol="0" anchor="ctr"/>
          <a:lstStyle/>
          <a:p>
            <a:pPr>
              <a:defRPr/>
            </a:pPr>
            <a:endParaRPr lang="en-US" sz="4600" b="0" i="0" u="none" strike="noStrike" kern="1200" cap="none" spc="0" normalizeH="0" baseline="0" noProof="0" dirty="0">
              <a:ln>
                <a:noFill/>
              </a:ln>
              <a:effectLst/>
              <a:uLnTx/>
              <a:uFillTx/>
              <a:latin typeface="Neutraface Text Demi"/>
              <a:ea typeface="Neutraface Text Demi Italic" charset="0"/>
              <a:cs typeface="Neutraface Text Demi Italic" charset="0"/>
            </a:endParaRPr>
          </a:p>
          <a:p>
            <a:pPr>
              <a:lnSpc>
                <a:spcPct val="90000"/>
              </a:lnSpc>
              <a:spcBef>
                <a:spcPts val="600"/>
              </a:spcBef>
              <a:spcAft>
                <a:spcPts val="1200"/>
              </a:spcAft>
              <a:defRPr/>
            </a:pPr>
            <a:r>
              <a:rPr kumimoji="0" lang="en-US" sz="4600" b="1" i="0" u="none" strike="noStrike" kern="1200" cap="none" spc="-150" normalizeH="0" baseline="0" noProof="0" dirty="0">
                <a:ln>
                  <a:noFill/>
                </a:ln>
                <a:effectLst>
                  <a:outerShdw blurRad="190500" dist="38100" dir="2700000" algn="tl" rotWithShape="0">
                    <a:prstClr val="black">
                      <a:alpha val="10000"/>
                    </a:prstClr>
                  </a:outerShdw>
                </a:effectLst>
                <a:uLnTx/>
                <a:uFillTx/>
                <a:latin typeface="Neutraface Text Demi"/>
              </a:rPr>
              <a:t>2023: Top Nonprofit Challenges &amp;</a:t>
            </a:r>
            <a:r>
              <a:rPr lang="en-US" sz="4600" b="1" spc="-150" dirty="0">
                <a:effectLst>
                  <a:outerShdw blurRad="190500" dist="38100" dir="2700000" algn="tl" rotWithShape="0">
                    <a:prstClr val="black">
                      <a:alpha val="10000"/>
                    </a:prstClr>
                  </a:outerShdw>
                </a:effectLst>
                <a:latin typeface="Neutraface Text Demi"/>
              </a:rPr>
              <a:t> </a:t>
            </a:r>
            <a:endParaRPr lang="en-US" sz="4600" b="1" i="0" u="none" strike="noStrike" kern="1200" cap="none" spc="-150" normalizeH="0" baseline="0" noProof="0" dirty="0">
              <a:ln>
                <a:noFill/>
              </a:ln>
              <a:effectLst>
                <a:outerShdw blurRad="190500" dist="38100" dir="2700000" algn="tl" rotWithShape="0">
                  <a:prstClr val="black">
                    <a:alpha val="10000"/>
                  </a:prstClr>
                </a:outerShdw>
              </a:effectLst>
              <a:uLnTx/>
              <a:uFillTx/>
              <a:latin typeface="Neutraface Text Demi"/>
            </a:endParaRPr>
          </a:p>
          <a:p>
            <a:pPr marL="0" marR="0" lvl="0" indent="0" algn="l" defTabSz="914400" rtl="0" eaLnBrk="1" fontAlgn="auto" latinLnBrk="0" hangingPunct="1">
              <a:lnSpc>
                <a:spcPct val="90000"/>
              </a:lnSpc>
              <a:spcBef>
                <a:spcPts val="600"/>
              </a:spcBef>
              <a:spcAft>
                <a:spcPts val="1200"/>
              </a:spcAft>
              <a:buClrTx/>
              <a:buSzTx/>
              <a:buFontTx/>
              <a:buNone/>
              <a:tabLst/>
              <a:defRPr/>
            </a:pPr>
            <a:r>
              <a:rPr kumimoji="0" lang="en-US" sz="4600" b="1" i="0" u="none" strike="noStrike" kern="1200" cap="none" spc="-150" normalizeH="0" baseline="0" noProof="0" dirty="0">
                <a:ln>
                  <a:noFill/>
                </a:ln>
                <a:effectLst>
                  <a:outerShdw blurRad="190500" dist="38100" dir="2700000" algn="tl" rotWithShape="0">
                    <a:prstClr val="black">
                      <a:alpha val="10000"/>
                    </a:prstClr>
                  </a:outerShdw>
                </a:effectLst>
                <a:uLnTx/>
                <a:uFillTx/>
                <a:latin typeface="Neutraface Text Demi"/>
              </a:rPr>
              <a:t>How to Overcome Them</a:t>
            </a:r>
            <a:endParaRPr lang="en-US" sz="4600" b="1" i="0" u="none" strike="noStrike" kern="1200" cap="none" spc="-150" normalizeH="0" baseline="0" noProof="0" dirty="0">
              <a:ln>
                <a:noFill/>
              </a:ln>
              <a:effectLst>
                <a:outerShdw blurRad="190500" dist="38100" dir="2700000" algn="tl" rotWithShape="0">
                  <a:prstClr val="black">
                    <a:alpha val="10000"/>
                  </a:prstClr>
                </a:outerShdw>
              </a:effectLst>
              <a:uLnTx/>
              <a:uFillTx/>
              <a:latin typeface="Neutraface Text Demi"/>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4600" b="0" i="0" u="none" strike="noStrike" kern="1200" cap="none" spc="0" normalizeH="0" baseline="0" noProof="0" dirty="0">
              <a:ln>
                <a:noFill/>
              </a:ln>
              <a:effectLst/>
              <a:uLnTx/>
              <a:uFillTx/>
              <a:latin typeface="Neutraface Text Demi"/>
              <a:ea typeface="Neutraface Text Demi Italic" charset="0"/>
              <a:cs typeface="Neutraface Text Demi Italic" charset="0"/>
            </a:endParaRPr>
          </a:p>
        </p:txBody>
      </p:sp>
      <p:sp>
        <p:nvSpPr>
          <p:cNvPr id="2" name="TextBox 1">
            <a:extLst>
              <a:ext uri="{FF2B5EF4-FFF2-40B4-BE49-F238E27FC236}">
                <a16:creationId xmlns:a16="http://schemas.microsoft.com/office/drawing/2014/main" id="{D0FAD3D8-6B55-D248-94A3-E9EE3288C98C}"/>
              </a:ext>
            </a:extLst>
          </p:cNvPr>
          <p:cNvSpPr txBox="1"/>
          <p:nvPr/>
        </p:nvSpPr>
        <p:spPr>
          <a:xfrm>
            <a:off x="325693" y="3743446"/>
            <a:ext cx="6412992" cy="1323439"/>
          </a:xfrm>
          <a:prstGeom prst="rect">
            <a:avLst/>
          </a:prstGeom>
          <a:noFill/>
        </p:spPr>
        <p:txBody>
          <a:bodyPr wrap="square" lIns="91440" tIns="45720" rIns="91440" bIns="45720" rtlCol="0" anchor="t">
            <a:spAutoFit/>
          </a:bodyPr>
          <a:lstStyle/>
          <a:p>
            <a:endParaRPr lang="en-US" sz="4000" b="1" spc="-150" dirty="0">
              <a:solidFill>
                <a:schemeClr val="bg1"/>
              </a:solidFill>
              <a:effectLst>
                <a:outerShdw blurRad="190500" dist="38100" dir="2700000" algn="tl" rotWithShape="0">
                  <a:prstClr val="black">
                    <a:alpha val="10000"/>
                  </a:prstClr>
                </a:outerShdw>
              </a:effectLst>
              <a:latin typeface="Neutraface Text Demi"/>
            </a:endParaRPr>
          </a:p>
          <a:p>
            <a:r>
              <a:rPr lang="en-US" sz="4000" spc="-150" dirty="0">
                <a:solidFill>
                  <a:schemeClr val="bg1"/>
                </a:solidFill>
                <a:effectLst>
                  <a:outerShdw blurRad="190500" dist="38100" dir="2700000" algn="tl" rotWithShape="0">
                    <a:prstClr val="black">
                      <a:alpha val="10000"/>
                    </a:prstClr>
                  </a:outerShdw>
                </a:effectLst>
                <a:latin typeface="Neutraface Text Demi"/>
              </a:rPr>
              <a:t>AFP ICON 2023</a:t>
            </a:r>
            <a:endParaRPr lang="en-US" sz="4000">
              <a:solidFill>
                <a:schemeClr val="bg1"/>
              </a:solidFill>
              <a:latin typeface="Neutraface Text Demi"/>
            </a:endParaRPr>
          </a:p>
        </p:txBody>
      </p:sp>
      <p:pic>
        <p:nvPicPr>
          <p:cNvPr id="6" name="Picture 5" descr="A close up of a logo&#10;&#10;Description generated with very high confidence">
            <a:extLst>
              <a:ext uri="{FF2B5EF4-FFF2-40B4-BE49-F238E27FC236}">
                <a16:creationId xmlns:a16="http://schemas.microsoft.com/office/drawing/2014/main" id="{79671068-5680-4E41-864A-B07A6342F6C0}"/>
              </a:ext>
            </a:extLst>
          </p:cNvPr>
          <p:cNvPicPr>
            <a:picLocks noChangeAspect="1"/>
          </p:cNvPicPr>
          <p:nvPr/>
        </p:nvPicPr>
        <p:blipFill>
          <a:blip r:embed="rId4">
            <a:biLevel thresh="25000"/>
          </a:blip>
          <a:stretch>
            <a:fillRect/>
          </a:stretch>
        </p:blipFill>
        <p:spPr>
          <a:xfrm>
            <a:off x="792833" y="6070455"/>
            <a:ext cx="2064176" cy="251651"/>
          </a:xfrm>
          <a:prstGeom prst="rect">
            <a:avLst/>
          </a:prstGeom>
        </p:spPr>
      </p:pic>
    </p:spTree>
    <p:extLst>
      <p:ext uri="{BB962C8B-B14F-4D97-AF65-F5344CB8AC3E}">
        <p14:creationId xmlns:p14="http://schemas.microsoft.com/office/powerpoint/2010/main" val="87840799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LE - The Cure, posed for a group studio shot circa 1984.">
            <a:extLst>
              <a:ext uri="{FF2B5EF4-FFF2-40B4-BE49-F238E27FC236}">
                <a16:creationId xmlns:a16="http://schemas.microsoft.com/office/drawing/2014/main" id="{9F4E6F96-A7AE-232E-58EC-82449D02E2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38" t="149" r="-875" b="-149"/>
          <a:stretch/>
        </p:blipFill>
        <p:spPr bwMode="auto">
          <a:xfrm>
            <a:off x="0" y="0"/>
            <a:ext cx="12631464" cy="8496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705229-A1FE-6846-9D2F-800C59CAE097}"/>
              </a:ext>
            </a:extLst>
          </p:cNvPr>
          <p:cNvSpPr txBox="1"/>
          <p:nvPr/>
        </p:nvSpPr>
        <p:spPr>
          <a:xfrm>
            <a:off x="-1618735" y="5968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43A"/>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3D56E58-112F-3D9E-1A46-BCD99186E67B}"/>
              </a:ext>
            </a:extLst>
          </p:cNvPr>
          <p:cNvSpPr/>
          <p:nvPr/>
        </p:nvSpPr>
        <p:spPr>
          <a:xfrm>
            <a:off x="0" y="0"/>
            <a:ext cx="12192000" cy="6858000"/>
          </a:xfrm>
          <a:prstGeom prst="rect">
            <a:avLst/>
          </a:prstGeom>
          <a:gradFill>
            <a:gsLst>
              <a:gs pos="0">
                <a:srgbClr val="41BEB3">
                  <a:alpha val="50829"/>
                </a:srgbClr>
              </a:gs>
              <a:gs pos="100000">
                <a:srgbClr val="337DA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5"/>
              </a:solidFill>
              <a:effectLst/>
              <a:uLnTx/>
              <a:uFillTx/>
              <a:latin typeface="Futura Medium" panose="020B0602020204020303" pitchFamily="34" charset="-79"/>
              <a:ea typeface="+mn-ea"/>
              <a:cs typeface="+mn-cs"/>
            </a:endParaRPr>
          </a:p>
        </p:txBody>
      </p:sp>
      <p:sp>
        <p:nvSpPr>
          <p:cNvPr id="2" name="Rectangle 1">
            <a:extLst>
              <a:ext uri="{FF2B5EF4-FFF2-40B4-BE49-F238E27FC236}">
                <a16:creationId xmlns:a16="http://schemas.microsoft.com/office/drawing/2014/main" id="{D9F369C2-D90B-55B7-56BC-06C1131B4819}"/>
              </a:ext>
            </a:extLst>
          </p:cNvPr>
          <p:cNvSpPr/>
          <p:nvPr/>
        </p:nvSpPr>
        <p:spPr>
          <a:xfrm>
            <a:off x="1581150" y="5497983"/>
            <a:ext cx="9029700" cy="342900"/>
          </a:xfrm>
          <a:prstGeom prst="rect">
            <a:avLst/>
          </a:prstGeom>
          <a:solidFill>
            <a:srgbClr val="F2B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20A9FE6A-B81F-B153-48D0-4F08964C7F9B}"/>
              </a:ext>
            </a:extLst>
          </p:cNvPr>
          <p:cNvSpPr txBox="1">
            <a:spLocks/>
          </p:cNvSpPr>
          <p:nvPr/>
        </p:nvSpPr>
        <p:spPr>
          <a:xfrm>
            <a:off x="1117600" y="4081786"/>
            <a:ext cx="9728200" cy="1587647"/>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100" b="1" dirty="0">
                <a:solidFill>
                  <a:schemeClr val="bg1"/>
                </a:solidFill>
                <a:latin typeface="Neutraface Text Demi" panose="02000600030000020004" pitchFamily="2" charset="77"/>
                <a:cs typeface="FUTURA MEDIUM"/>
              </a:rPr>
              <a:t>The Cure</a:t>
            </a:r>
            <a:endParaRPr lang="en-US" b="1" dirty="0">
              <a:solidFill>
                <a:schemeClr val="bg1"/>
              </a:solidFill>
              <a:latin typeface="Neutraface Text Demi" panose="02000600030000020004" pitchFamily="2" charset="77"/>
            </a:endParaRPr>
          </a:p>
        </p:txBody>
      </p:sp>
    </p:spTree>
    <p:extLst>
      <p:ext uri="{BB962C8B-B14F-4D97-AF65-F5344CB8AC3E}">
        <p14:creationId xmlns:p14="http://schemas.microsoft.com/office/powerpoint/2010/main" val="1198790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BF8F97-9E40-5647-AF61-02203A2940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0"/>
            <a:ext cx="12188952" cy="6858000"/>
          </a:xfrm>
          <a:prstGeom prst="rect">
            <a:avLst/>
          </a:prstGeom>
          <a:ln>
            <a:solidFill>
              <a:schemeClr val="bg1"/>
            </a:solidFill>
          </a:ln>
        </p:spPr>
      </p:pic>
      <p:sp>
        <p:nvSpPr>
          <p:cNvPr id="12" name="TextBox 11">
            <a:extLst>
              <a:ext uri="{FF2B5EF4-FFF2-40B4-BE49-F238E27FC236}">
                <a16:creationId xmlns:a16="http://schemas.microsoft.com/office/drawing/2014/main" id="{C37EC3ED-786E-456F-B867-74686E8E80D7}"/>
              </a:ext>
            </a:extLst>
          </p:cNvPr>
          <p:cNvSpPr txBox="1"/>
          <p:nvPr/>
        </p:nvSpPr>
        <p:spPr>
          <a:xfrm>
            <a:off x="282786" y="6356261"/>
            <a:ext cx="1210588" cy="307777"/>
          </a:xfrm>
          <a:prstGeom prst="rect">
            <a:avLst/>
          </a:prstGeom>
          <a:noFill/>
        </p:spPr>
        <p:txBody>
          <a:bodyPr wrap="none" rtlCol="0">
            <a:spAutoFit/>
          </a:bodyPr>
          <a:lstStyle/>
          <a:p>
            <a:pPr defTabSz="1219170" hangingPunct="0">
              <a:defRPr/>
            </a:pPr>
            <a:r>
              <a:rPr lang="en-US" sz="1400" kern="0">
                <a:solidFill>
                  <a:srgbClr val="535353"/>
                </a:solidFill>
                <a:latin typeface="Neutraface Text Book" panose="02000600030000020004" pitchFamily="50" charset="0"/>
                <a:cs typeface="Arial"/>
                <a:sym typeface="Arial"/>
              </a:rPr>
              <a:t>#socialdonors</a:t>
            </a:r>
          </a:p>
        </p:txBody>
      </p:sp>
      <p:sp>
        <p:nvSpPr>
          <p:cNvPr id="2" name="Content Placeholder 2">
            <a:extLst>
              <a:ext uri="{FF2B5EF4-FFF2-40B4-BE49-F238E27FC236}">
                <a16:creationId xmlns:a16="http://schemas.microsoft.com/office/drawing/2014/main" id="{AEADE85A-E51F-81DC-5FC5-CAD33C0F6065}"/>
              </a:ext>
            </a:extLst>
          </p:cNvPr>
          <p:cNvSpPr txBox="1">
            <a:spLocks/>
          </p:cNvSpPr>
          <p:nvPr/>
        </p:nvSpPr>
        <p:spPr>
          <a:xfrm>
            <a:off x="-783120" y="2329095"/>
            <a:ext cx="13906500" cy="598169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chemeClr val="bg1"/>
                </a:solidFill>
                <a:latin typeface="Neutraface Text Demi"/>
                <a:cs typeface="FUTURA MEDIUM"/>
              </a:rPr>
              <a:t>ENGAGED DONORS ARE </a:t>
            </a:r>
            <a:endParaRPr lang="en-US" sz="6600" b="1" dirty="0">
              <a:solidFill>
                <a:schemeClr val="bg1"/>
              </a:solidFill>
              <a:latin typeface="Neutraface Text Demi"/>
              <a:cs typeface="FUTURA MEDIUM" panose="020B0602020204020303" pitchFamily="34" charset="-79"/>
            </a:endParaRPr>
          </a:p>
          <a:p>
            <a:pPr marL="0" indent="0" algn="ctr">
              <a:buFont typeface="Arial" panose="020B0604020202020204" pitchFamily="34" charset="0"/>
              <a:buNone/>
            </a:pPr>
            <a:r>
              <a:rPr lang="en-US" sz="6600" b="1" dirty="0">
                <a:solidFill>
                  <a:schemeClr val="bg1"/>
                </a:solidFill>
                <a:latin typeface="Neutraface Text Demi"/>
                <a:cs typeface="FUTURA MEDIUM"/>
              </a:rPr>
              <a:t>NOT FATIGUED DONORS</a:t>
            </a:r>
          </a:p>
        </p:txBody>
      </p:sp>
    </p:spTree>
    <p:extLst>
      <p:ext uri="{BB962C8B-B14F-4D97-AF65-F5344CB8AC3E}">
        <p14:creationId xmlns:p14="http://schemas.microsoft.com/office/powerpoint/2010/main" val="241232166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705229-A1FE-6846-9D2F-800C59CAE097}"/>
              </a:ext>
            </a:extLst>
          </p:cNvPr>
          <p:cNvSpPr txBox="1"/>
          <p:nvPr/>
        </p:nvSpPr>
        <p:spPr>
          <a:xfrm>
            <a:off x="-1618735" y="5968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43A"/>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E119B645-9593-4246-A3C4-FE640DA80629}"/>
              </a:ext>
            </a:extLst>
          </p:cNvPr>
          <p:cNvCxnSpPr>
            <a:cxnSpLocks/>
          </p:cNvCxnSpPr>
          <p:nvPr/>
        </p:nvCxnSpPr>
        <p:spPr>
          <a:xfrm>
            <a:off x="992584" y="1396506"/>
            <a:ext cx="2267525" cy="0"/>
          </a:xfrm>
          <a:prstGeom prst="line">
            <a:avLst/>
          </a:prstGeom>
          <a:ln w="38100">
            <a:gradFill>
              <a:gsLst>
                <a:gs pos="0">
                  <a:srgbClr val="41BEB3"/>
                </a:gs>
                <a:gs pos="100000">
                  <a:srgbClr val="337DAF"/>
                </a:gs>
              </a:gsLst>
              <a:lin ang="10800000" scaled="0"/>
            </a:gradFill>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13BD083E-B6BC-70F4-562F-9E1C8F42C384}"/>
              </a:ext>
            </a:extLst>
          </p:cNvPr>
          <p:cNvSpPr txBox="1"/>
          <p:nvPr/>
        </p:nvSpPr>
        <p:spPr>
          <a:xfrm>
            <a:off x="827168" y="500418"/>
            <a:ext cx="9142332" cy="830997"/>
          </a:xfrm>
          <a:prstGeom prst="rect">
            <a:avLst/>
          </a:prstGeom>
          <a:noFill/>
        </p:spPr>
        <p:txBody>
          <a:bodyPr wrap="square" lIns="91440" tIns="45720" rIns="91440" bIns="45720" rtlCol="0" anchor="t">
            <a:spAutoFit/>
          </a:bodyPr>
          <a:lstStyle/>
          <a:p>
            <a:pPr>
              <a:defRPr/>
            </a:pPr>
            <a:r>
              <a:rPr kumimoji="0"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a:ea typeface="Open Sans"/>
                <a:cs typeface="Open Sans"/>
              </a:rPr>
              <a:t>Donor Engagement: Impact</a:t>
            </a:r>
            <a:endParaRPr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panose="02000600030000020004" pitchFamily="2" charset="77"/>
              <a:ea typeface="Open Sans" panose="020B0606030504020204" pitchFamily="34" charset="0"/>
              <a:cs typeface="Open Sans" panose="020B0606030504020204" pitchFamily="34" charset="0"/>
            </a:endParaRPr>
          </a:p>
        </p:txBody>
      </p:sp>
      <p:pic>
        <p:nvPicPr>
          <p:cNvPr id="7" name="Picture 6" descr="Icon&#10;&#10;Description automatically generated">
            <a:extLst>
              <a:ext uri="{FF2B5EF4-FFF2-40B4-BE49-F238E27FC236}">
                <a16:creationId xmlns:a16="http://schemas.microsoft.com/office/drawing/2014/main" id="{93B8F626-B507-BFD9-E036-B6E580B11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5128" y="6577949"/>
            <a:ext cx="1630161" cy="189309"/>
          </a:xfrm>
          <a:prstGeom prst="rect">
            <a:avLst/>
          </a:prstGeom>
        </p:spPr>
      </p:pic>
      <p:sp>
        <p:nvSpPr>
          <p:cNvPr id="10" name="Rectangle 9">
            <a:extLst>
              <a:ext uri="{FF2B5EF4-FFF2-40B4-BE49-F238E27FC236}">
                <a16:creationId xmlns:a16="http://schemas.microsoft.com/office/drawing/2014/main" id="{33D56E58-112F-3D9E-1A46-BCD99186E67B}"/>
              </a:ext>
            </a:extLst>
          </p:cNvPr>
          <p:cNvSpPr/>
          <p:nvPr/>
        </p:nvSpPr>
        <p:spPr>
          <a:xfrm>
            <a:off x="0" y="0"/>
            <a:ext cx="549719" cy="6858000"/>
          </a:xfrm>
          <a:prstGeom prst="rect">
            <a:avLst/>
          </a:prstGeom>
          <a:gradFill>
            <a:gsLst>
              <a:gs pos="0">
                <a:srgbClr val="41BEB3"/>
              </a:gs>
              <a:gs pos="100000">
                <a:srgbClr val="337DA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5"/>
              </a:solidFill>
              <a:effectLst/>
              <a:uLnTx/>
              <a:uFillTx/>
              <a:latin typeface="Futura Medium" panose="020B0602020204020303" pitchFamily="34" charset="-79"/>
              <a:ea typeface="+mn-ea"/>
              <a:cs typeface="+mn-cs"/>
            </a:endParaRPr>
          </a:p>
        </p:txBody>
      </p:sp>
      <p:pic>
        <p:nvPicPr>
          <p:cNvPr id="11" name="Picture 10">
            <a:extLst>
              <a:ext uri="{FF2B5EF4-FFF2-40B4-BE49-F238E27FC236}">
                <a16:creationId xmlns:a16="http://schemas.microsoft.com/office/drawing/2014/main" id="{87C07D5D-FE4B-1398-8BC6-0272FDC01FE8}"/>
              </a:ext>
            </a:extLst>
          </p:cNvPr>
          <p:cNvPicPr>
            <a:picLocks noChangeAspect="1"/>
          </p:cNvPicPr>
          <p:nvPr/>
        </p:nvPicPr>
        <p:blipFill>
          <a:blip r:embed="rId4">
            <a:biLevel thresh="25000"/>
            <a:alphaModFix amt="35000"/>
          </a:blip>
          <a:stretch>
            <a:fillRect/>
          </a:stretch>
        </p:blipFill>
        <p:spPr>
          <a:xfrm>
            <a:off x="106854" y="5944298"/>
            <a:ext cx="885730" cy="822960"/>
          </a:xfrm>
          <a:prstGeom prst="rect">
            <a:avLst/>
          </a:prstGeom>
        </p:spPr>
      </p:pic>
      <p:sp>
        <p:nvSpPr>
          <p:cNvPr id="2" name="Oval 1">
            <a:extLst>
              <a:ext uri="{FF2B5EF4-FFF2-40B4-BE49-F238E27FC236}">
                <a16:creationId xmlns:a16="http://schemas.microsoft.com/office/drawing/2014/main" id="{67708344-0A0F-892F-F57D-4FFBD891AADA}"/>
              </a:ext>
            </a:extLst>
          </p:cNvPr>
          <p:cNvSpPr/>
          <p:nvPr/>
        </p:nvSpPr>
        <p:spPr>
          <a:xfrm>
            <a:off x="4121982" y="1986856"/>
            <a:ext cx="3556000" cy="3454400"/>
          </a:xfrm>
          <a:prstGeom prst="ellipse">
            <a:avLst/>
          </a:prstGeom>
          <a:gradFill>
            <a:gsLst>
              <a:gs pos="38000">
                <a:srgbClr val="41BEB3"/>
              </a:gs>
              <a:gs pos="100000">
                <a:srgbClr val="337DAF"/>
              </a:gs>
            </a:gsLst>
            <a:lin ang="13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B9841BA-4521-9351-8885-63FCBCA9ADFF}"/>
              </a:ext>
            </a:extLst>
          </p:cNvPr>
          <p:cNvSpPr txBox="1"/>
          <p:nvPr/>
        </p:nvSpPr>
        <p:spPr>
          <a:xfrm>
            <a:off x="4922511" y="2289097"/>
            <a:ext cx="2346977" cy="1569660"/>
          </a:xfrm>
          <a:prstGeom prst="rect">
            <a:avLst/>
          </a:prstGeom>
          <a:noFill/>
        </p:spPr>
        <p:txBody>
          <a:bodyPr wrap="square" rtlCol="0">
            <a:spAutoFit/>
          </a:bodyPr>
          <a:lstStyle/>
          <a:p>
            <a:r>
              <a:rPr lang="en-US" sz="9600" b="1" dirty="0">
                <a:solidFill>
                  <a:schemeClr val="bg1"/>
                </a:solidFill>
                <a:latin typeface="Neutraface Text Demi" panose="02000600030000020004" pitchFamily="2" charset="77"/>
              </a:rPr>
              <a:t>53</a:t>
            </a:r>
            <a:r>
              <a:rPr lang="en-US" sz="8000" b="1" dirty="0">
                <a:solidFill>
                  <a:schemeClr val="bg1"/>
                </a:solidFill>
                <a:latin typeface="Neutraface Text Demi" panose="02000600030000020004" pitchFamily="2" charset="77"/>
              </a:rPr>
              <a:t>%</a:t>
            </a:r>
          </a:p>
        </p:txBody>
      </p:sp>
      <p:sp>
        <p:nvSpPr>
          <p:cNvPr id="8" name="TextBox 7">
            <a:extLst>
              <a:ext uri="{FF2B5EF4-FFF2-40B4-BE49-F238E27FC236}">
                <a16:creationId xmlns:a16="http://schemas.microsoft.com/office/drawing/2014/main" id="{1ADA4207-9C53-21C3-8ED5-BAD1D6C4740E}"/>
              </a:ext>
            </a:extLst>
          </p:cNvPr>
          <p:cNvSpPr txBox="1"/>
          <p:nvPr/>
        </p:nvSpPr>
        <p:spPr>
          <a:xfrm>
            <a:off x="4870085" y="3858757"/>
            <a:ext cx="2346977" cy="923330"/>
          </a:xfrm>
          <a:prstGeom prst="rect">
            <a:avLst/>
          </a:prstGeom>
          <a:noFill/>
        </p:spPr>
        <p:txBody>
          <a:bodyPr wrap="square" rtlCol="0">
            <a:spAutoFit/>
          </a:bodyPr>
          <a:lstStyle/>
          <a:p>
            <a:pPr algn="ctr"/>
            <a:r>
              <a:rPr lang="en-US" b="1" dirty="0">
                <a:solidFill>
                  <a:schemeClr val="bg1"/>
                </a:solidFill>
                <a:latin typeface="Neutraface Text Demi" panose="02000600030000020004" pitchFamily="2" charset="77"/>
              </a:rPr>
              <a:t>“I knew the money raised would make a difference.”</a:t>
            </a:r>
          </a:p>
        </p:txBody>
      </p:sp>
    </p:spTree>
    <p:extLst>
      <p:ext uri="{BB962C8B-B14F-4D97-AF65-F5344CB8AC3E}">
        <p14:creationId xmlns:p14="http://schemas.microsoft.com/office/powerpoint/2010/main" val="753537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EB295D-0893-C1B8-9ADD-3DE3A3AC717D}"/>
              </a:ext>
            </a:extLst>
          </p:cNvPr>
          <p:cNvPicPr>
            <a:picLocks noChangeAspect="1"/>
          </p:cNvPicPr>
          <p:nvPr/>
        </p:nvPicPr>
        <p:blipFill>
          <a:blip r:embed="rId3"/>
          <a:stretch>
            <a:fillRect/>
          </a:stretch>
        </p:blipFill>
        <p:spPr>
          <a:xfrm>
            <a:off x="549719" y="3762599"/>
            <a:ext cx="11673817" cy="2632818"/>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AC705229-A1FE-6846-9D2F-800C59CAE097}"/>
              </a:ext>
            </a:extLst>
          </p:cNvPr>
          <p:cNvSpPr txBox="1"/>
          <p:nvPr/>
        </p:nvSpPr>
        <p:spPr>
          <a:xfrm>
            <a:off x="-1618735" y="5968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43A"/>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E119B645-9593-4246-A3C4-FE640DA80629}"/>
              </a:ext>
            </a:extLst>
          </p:cNvPr>
          <p:cNvCxnSpPr>
            <a:cxnSpLocks/>
          </p:cNvCxnSpPr>
          <p:nvPr/>
        </p:nvCxnSpPr>
        <p:spPr>
          <a:xfrm>
            <a:off x="815041" y="1460006"/>
            <a:ext cx="2267525" cy="0"/>
          </a:xfrm>
          <a:prstGeom prst="line">
            <a:avLst/>
          </a:prstGeom>
          <a:ln w="38100">
            <a:gradFill>
              <a:gsLst>
                <a:gs pos="0">
                  <a:srgbClr val="41BEB3"/>
                </a:gs>
                <a:gs pos="100000">
                  <a:srgbClr val="337DAF"/>
                </a:gs>
              </a:gsLst>
              <a:lin ang="10800000" scaled="0"/>
            </a:gradFill>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13BD083E-B6BC-70F4-562F-9E1C8F42C384}"/>
              </a:ext>
            </a:extLst>
          </p:cNvPr>
          <p:cNvSpPr txBox="1"/>
          <p:nvPr/>
        </p:nvSpPr>
        <p:spPr>
          <a:xfrm>
            <a:off x="660400" y="455682"/>
            <a:ext cx="9142332" cy="830997"/>
          </a:xfrm>
          <a:prstGeom prst="rect">
            <a:avLst/>
          </a:prstGeom>
          <a:noFill/>
        </p:spPr>
        <p:txBody>
          <a:bodyPr wrap="square" lIns="91440" tIns="45720" rIns="91440" bIns="45720" rtlCol="0" anchor="t">
            <a:spAutoFit/>
          </a:bodyPr>
          <a:lstStyle/>
          <a:p>
            <a:pPr>
              <a:defRPr/>
            </a:pPr>
            <a:r>
              <a:rPr kumimoji="0"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a:ea typeface="Open Sans"/>
                <a:cs typeface="Open Sans"/>
              </a:rPr>
              <a:t>Donor Engagement: Impact</a:t>
            </a:r>
            <a:endParaRPr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panose="02000600030000020004" pitchFamily="2" charset="77"/>
              <a:ea typeface="Open Sans" panose="020B0606030504020204" pitchFamily="34" charset="0"/>
              <a:cs typeface="Open Sans" panose="020B0606030504020204" pitchFamily="34" charset="0"/>
            </a:endParaRPr>
          </a:p>
        </p:txBody>
      </p:sp>
      <p:pic>
        <p:nvPicPr>
          <p:cNvPr id="7" name="Picture 6" descr="Icon&#10;&#10;Description automatically generated">
            <a:extLst>
              <a:ext uri="{FF2B5EF4-FFF2-40B4-BE49-F238E27FC236}">
                <a16:creationId xmlns:a16="http://schemas.microsoft.com/office/drawing/2014/main" id="{93B8F626-B507-BFD9-E036-B6E580B114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5128" y="6577949"/>
            <a:ext cx="1630161" cy="189309"/>
          </a:xfrm>
          <a:prstGeom prst="rect">
            <a:avLst/>
          </a:prstGeom>
        </p:spPr>
      </p:pic>
      <p:sp>
        <p:nvSpPr>
          <p:cNvPr id="10" name="Rectangle 9">
            <a:extLst>
              <a:ext uri="{FF2B5EF4-FFF2-40B4-BE49-F238E27FC236}">
                <a16:creationId xmlns:a16="http://schemas.microsoft.com/office/drawing/2014/main" id="{33D56E58-112F-3D9E-1A46-BCD99186E67B}"/>
              </a:ext>
            </a:extLst>
          </p:cNvPr>
          <p:cNvSpPr/>
          <p:nvPr/>
        </p:nvSpPr>
        <p:spPr>
          <a:xfrm>
            <a:off x="0" y="0"/>
            <a:ext cx="549719" cy="6858000"/>
          </a:xfrm>
          <a:prstGeom prst="rect">
            <a:avLst/>
          </a:prstGeom>
          <a:gradFill>
            <a:gsLst>
              <a:gs pos="0">
                <a:srgbClr val="41BEB3"/>
              </a:gs>
              <a:gs pos="100000">
                <a:srgbClr val="337DA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5"/>
              </a:solidFill>
              <a:effectLst/>
              <a:uLnTx/>
              <a:uFillTx/>
              <a:latin typeface="Futura Medium" panose="020B0602020204020303" pitchFamily="34" charset="-79"/>
              <a:ea typeface="+mn-ea"/>
              <a:cs typeface="+mn-cs"/>
            </a:endParaRPr>
          </a:p>
        </p:txBody>
      </p:sp>
      <p:pic>
        <p:nvPicPr>
          <p:cNvPr id="11" name="Picture 10">
            <a:extLst>
              <a:ext uri="{FF2B5EF4-FFF2-40B4-BE49-F238E27FC236}">
                <a16:creationId xmlns:a16="http://schemas.microsoft.com/office/drawing/2014/main" id="{87C07D5D-FE4B-1398-8BC6-0272FDC01FE8}"/>
              </a:ext>
            </a:extLst>
          </p:cNvPr>
          <p:cNvPicPr>
            <a:picLocks noChangeAspect="1"/>
          </p:cNvPicPr>
          <p:nvPr/>
        </p:nvPicPr>
        <p:blipFill>
          <a:blip r:embed="rId5">
            <a:biLevel thresh="25000"/>
            <a:alphaModFix amt="35000"/>
          </a:blip>
          <a:stretch>
            <a:fillRect/>
          </a:stretch>
        </p:blipFill>
        <p:spPr>
          <a:xfrm>
            <a:off x="106854" y="5944298"/>
            <a:ext cx="885730" cy="822960"/>
          </a:xfrm>
          <a:prstGeom prst="rect">
            <a:avLst/>
          </a:prstGeom>
        </p:spPr>
      </p:pic>
      <p:pic>
        <p:nvPicPr>
          <p:cNvPr id="9" name="Picture 8">
            <a:extLst>
              <a:ext uri="{FF2B5EF4-FFF2-40B4-BE49-F238E27FC236}">
                <a16:creationId xmlns:a16="http://schemas.microsoft.com/office/drawing/2014/main" id="{FAD5A1DF-0A27-ECD2-1A24-ACA8E4E89AFA}"/>
              </a:ext>
            </a:extLst>
          </p:cNvPr>
          <p:cNvPicPr>
            <a:picLocks noChangeAspect="1"/>
          </p:cNvPicPr>
          <p:nvPr/>
        </p:nvPicPr>
        <p:blipFill>
          <a:blip r:embed="rId6"/>
          <a:stretch>
            <a:fillRect/>
          </a:stretch>
        </p:blipFill>
        <p:spPr>
          <a:xfrm>
            <a:off x="9136904" y="106701"/>
            <a:ext cx="2253160" cy="3512800"/>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ACDF031B-95AB-C12D-E217-8F86BA76D214}"/>
              </a:ext>
            </a:extLst>
          </p:cNvPr>
          <p:cNvPicPr>
            <a:picLocks noChangeAspect="1"/>
          </p:cNvPicPr>
          <p:nvPr/>
        </p:nvPicPr>
        <p:blipFill>
          <a:blip r:embed="rId7"/>
          <a:stretch>
            <a:fillRect/>
          </a:stretch>
        </p:blipFill>
        <p:spPr>
          <a:xfrm>
            <a:off x="809252" y="2051792"/>
            <a:ext cx="7772400" cy="1131721"/>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F72AB0F2-0664-645C-878F-27DE86DA7A14}"/>
              </a:ext>
            </a:extLst>
          </p:cNvPr>
          <p:cNvPicPr>
            <a:picLocks noChangeAspect="1"/>
          </p:cNvPicPr>
          <p:nvPr/>
        </p:nvPicPr>
        <p:blipFill rotWithShape="1">
          <a:blip r:embed="rId8"/>
          <a:srcRect l="2334"/>
          <a:stretch/>
        </p:blipFill>
        <p:spPr>
          <a:xfrm>
            <a:off x="1863653" y="2303229"/>
            <a:ext cx="5197102" cy="647700"/>
          </a:xfrm>
          <a:prstGeom prst="rect">
            <a:avLst/>
          </a:prstGeom>
        </p:spPr>
      </p:pic>
      <p:pic>
        <p:nvPicPr>
          <p:cNvPr id="16" name="Picture 15">
            <a:extLst>
              <a:ext uri="{FF2B5EF4-FFF2-40B4-BE49-F238E27FC236}">
                <a16:creationId xmlns:a16="http://schemas.microsoft.com/office/drawing/2014/main" id="{9B421EDE-8774-6007-B3D1-6A5F48F6201F}"/>
              </a:ext>
            </a:extLst>
          </p:cNvPr>
          <p:cNvPicPr>
            <a:picLocks noChangeAspect="1"/>
          </p:cNvPicPr>
          <p:nvPr/>
        </p:nvPicPr>
        <p:blipFill>
          <a:blip r:embed="rId9"/>
          <a:stretch>
            <a:fillRect/>
          </a:stretch>
        </p:blipFill>
        <p:spPr>
          <a:xfrm>
            <a:off x="1910703" y="2174035"/>
            <a:ext cx="5194300" cy="162051"/>
          </a:xfrm>
          <a:prstGeom prst="rect">
            <a:avLst/>
          </a:prstGeom>
        </p:spPr>
      </p:pic>
      <p:pic>
        <p:nvPicPr>
          <p:cNvPr id="17" name="Picture 16">
            <a:extLst>
              <a:ext uri="{FF2B5EF4-FFF2-40B4-BE49-F238E27FC236}">
                <a16:creationId xmlns:a16="http://schemas.microsoft.com/office/drawing/2014/main" id="{0B117C51-5277-E689-DD2C-2508BB9F28B8}"/>
              </a:ext>
            </a:extLst>
          </p:cNvPr>
          <p:cNvPicPr>
            <a:picLocks noChangeAspect="1"/>
          </p:cNvPicPr>
          <p:nvPr/>
        </p:nvPicPr>
        <p:blipFill>
          <a:blip r:embed="rId9"/>
          <a:stretch>
            <a:fillRect/>
          </a:stretch>
        </p:blipFill>
        <p:spPr>
          <a:xfrm>
            <a:off x="1901279" y="2927871"/>
            <a:ext cx="5194300" cy="101600"/>
          </a:xfrm>
          <a:prstGeom prst="rect">
            <a:avLst/>
          </a:prstGeom>
        </p:spPr>
      </p:pic>
    </p:spTree>
    <p:extLst>
      <p:ext uri="{BB962C8B-B14F-4D97-AF65-F5344CB8AC3E}">
        <p14:creationId xmlns:p14="http://schemas.microsoft.com/office/powerpoint/2010/main" val="2077382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705229-A1FE-6846-9D2F-800C59CAE097}"/>
              </a:ext>
            </a:extLst>
          </p:cNvPr>
          <p:cNvSpPr txBox="1"/>
          <p:nvPr/>
        </p:nvSpPr>
        <p:spPr>
          <a:xfrm>
            <a:off x="-1618735" y="5968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43A"/>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E119B645-9593-4246-A3C4-FE640DA80629}"/>
              </a:ext>
            </a:extLst>
          </p:cNvPr>
          <p:cNvCxnSpPr>
            <a:cxnSpLocks/>
          </p:cNvCxnSpPr>
          <p:nvPr/>
        </p:nvCxnSpPr>
        <p:spPr>
          <a:xfrm>
            <a:off x="940057" y="901206"/>
            <a:ext cx="2267525" cy="0"/>
          </a:xfrm>
          <a:prstGeom prst="line">
            <a:avLst/>
          </a:prstGeom>
          <a:ln w="38100">
            <a:gradFill>
              <a:gsLst>
                <a:gs pos="0">
                  <a:srgbClr val="41BEB3"/>
                </a:gs>
                <a:gs pos="100000">
                  <a:srgbClr val="337DAF"/>
                </a:gs>
              </a:gsLst>
              <a:lin ang="10800000" scaled="0"/>
            </a:gradFill>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13BD083E-B6BC-70F4-562F-9E1C8F42C384}"/>
              </a:ext>
            </a:extLst>
          </p:cNvPr>
          <p:cNvSpPr txBox="1"/>
          <p:nvPr/>
        </p:nvSpPr>
        <p:spPr>
          <a:xfrm>
            <a:off x="827168" y="70209"/>
            <a:ext cx="9142332" cy="830997"/>
          </a:xfrm>
          <a:prstGeom prst="rect">
            <a:avLst/>
          </a:prstGeom>
          <a:noFill/>
        </p:spPr>
        <p:txBody>
          <a:bodyPr wrap="square" lIns="91440" tIns="45720" rIns="91440" bIns="45720" rtlCol="0" anchor="t">
            <a:spAutoFit/>
          </a:bodyPr>
          <a:lstStyle/>
          <a:p>
            <a:pPr>
              <a:defRPr/>
            </a:pPr>
            <a:r>
              <a:rPr kumimoji="0"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a:ea typeface="Open Sans"/>
                <a:cs typeface="Open Sans"/>
              </a:rPr>
              <a:t>Donor Engagement: Impact</a:t>
            </a:r>
            <a:endParaRPr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panose="02000600030000020004" pitchFamily="2" charset="77"/>
              <a:ea typeface="Open Sans" panose="020B0606030504020204" pitchFamily="34" charset="0"/>
              <a:cs typeface="Open Sans" panose="020B0606030504020204" pitchFamily="34" charset="0"/>
            </a:endParaRPr>
          </a:p>
        </p:txBody>
      </p:sp>
      <p:pic>
        <p:nvPicPr>
          <p:cNvPr id="7" name="Picture 6" descr="Icon&#10;&#10;Description automatically generated">
            <a:extLst>
              <a:ext uri="{FF2B5EF4-FFF2-40B4-BE49-F238E27FC236}">
                <a16:creationId xmlns:a16="http://schemas.microsoft.com/office/drawing/2014/main" id="{93B8F626-B507-BFD9-E036-B6E580B11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5128" y="6577949"/>
            <a:ext cx="1630161" cy="189309"/>
          </a:xfrm>
          <a:prstGeom prst="rect">
            <a:avLst/>
          </a:prstGeom>
        </p:spPr>
      </p:pic>
      <p:sp>
        <p:nvSpPr>
          <p:cNvPr id="10" name="Rectangle 9">
            <a:extLst>
              <a:ext uri="{FF2B5EF4-FFF2-40B4-BE49-F238E27FC236}">
                <a16:creationId xmlns:a16="http://schemas.microsoft.com/office/drawing/2014/main" id="{33D56E58-112F-3D9E-1A46-BCD99186E67B}"/>
              </a:ext>
            </a:extLst>
          </p:cNvPr>
          <p:cNvSpPr/>
          <p:nvPr/>
        </p:nvSpPr>
        <p:spPr>
          <a:xfrm>
            <a:off x="0" y="0"/>
            <a:ext cx="549719" cy="6858000"/>
          </a:xfrm>
          <a:prstGeom prst="rect">
            <a:avLst/>
          </a:prstGeom>
          <a:gradFill>
            <a:gsLst>
              <a:gs pos="0">
                <a:srgbClr val="41BEB3"/>
              </a:gs>
              <a:gs pos="100000">
                <a:srgbClr val="337DA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5"/>
              </a:solidFill>
              <a:effectLst/>
              <a:uLnTx/>
              <a:uFillTx/>
              <a:latin typeface="Futura Medium" panose="020B0602020204020303" pitchFamily="34" charset="-79"/>
              <a:ea typeface="+mn-ea"/>
              <a:cs typeface="+mn-cs"/>
            </a:endParaRPr>
          </a:p>
        </p:txBody>
      </p:sp>
      <p:pic>
        <p:nvPicPr>
          <p:cNvPr id="11" name="Picture 10">
            <a:extLst>
              <a:ext uri="{FF2B5EF4-FFF2-40B4-BE49-F238E27FC236}">
                <a16:creationId xmlns:a16="http://schemas.microsoft.com/office/drawing/2014/main" id="{87C07D5D-FE4B-1398-8BC6-0272FDC01FE8}"/>
              </a:ext>
            </a:extLst>
          </p:cNvPr>
          <p:cNvPicPr>
            <a:picLocks noChangeAspect="1"/>
          </p:cNvPicPr>
          <p:nvPr/>
        </p:nvPicPr>
        <p:blipFill>
          <a:blip r:embed="rId4">
            <a:biLevel thresh="25000"/>
            <a:alphaModFix amt="35000"/>
          </a:blip>
          <a:stretch>
            <a:fillRect/>
          </a:stretch>
        </p:blipFill>
        <p:spPr>
          <a:xfrm>
            <a:off x="106854" y="5944298"/>
            <a:ext cx="885730" cy="822960"/>
          </a:xfrm>
          <a:prstGeom prst="rect">
            <a:avLst/>
          </a:prstGeom>
        </p:spPr>
      </p:pic>
      <p:pic>
        <p:nvPicPr>
          <p:cNvPr id="8" name="Picture 7">
            <a:extLst>
              <a:ext uri="{FF2B5EF4-FFF2-40B4-BE49-F238E27FC236}">
                <a16:creationId xmlns:a16="http://schemas.microsoft.com/office/drawing/2014/main" id="{8DECDCD2-4A1C-305D-0A0D-158BA3879896}"/>
              </a:ext>
            </a:extLst>
          </p:cNvPr>
          <p:cNvPicPr>
            <a:picLocks noChangeAspect="1"/>
          </p:cNvPicPr>
          <p:nvPr/>
        </p:nvPicPr>
        <p:blipFill>
          <a:blip r:embed="rId5"/>
          <a:stretch>
            <a:fillRect/>
          </a:stretch>
        </p:blipFill>
        <p:spPr>
          <a:xfrm>
            <a:off x="940057" y="1113643"/>
            <a:ext cx="10734212" cy="5373564"/>
          </a:xfrm>
          <a:prstGeom prst="rect">
            <a:avLst/>
          </a:prstGeom>
        </p:spPr>
      </p:pic>
    </p:spTree>
    <p:extLst>
      <p:ext uri="{BB962C8B-B14F-4D97-AF65-F5344CB8AC3E}">
        <p14:creationId xmlns:p14="http://schemas.microsoft.com/office/powerpoint/2010/main" val="3959161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662A2D6-3CB2-AD10-9BC5-6CBF1B8AE040}"/>
              </a:ext>
            </a:extLst>
          </p:cNvPr>
          <p:cNvPicPr>
            <a:picLocks noChangeAspect="1"/>
          </p:cNvPicPr>
          <p:nvPr/>
        </p:nvPicPr>
        <p:blipFill rotWithShape="1">
          <a:blip r:embed="rId3"/>
          <a:srcRect t="-275" r="-2650" b="2"/>
          <a:stretch/>
        </p:blipFill>
        <p:spPr>
          <a:xfrm>
            <a:off x="5728686" y="1132922"/>
            <a:ext cx="6463314" cy="5251774"/>
          </a:xfrm>
          <a:prstGeom prst="rect">
            <a:avLst/>
          </a:prstGeom>
          <a:effectLst/>
        </p:spPr>
      </p:pic>
      <p:sp>
        <p:nvSpPr>
          <p:cNvPr id="4" name="TextBox 3">
            <a:extLst>
              <a:ext uri="{FF2B5EF4-FFF2-40B4-BE49-F238E27FC236}">
                <a16:creationId xmlns:a16="http://schemas.microsoft.com/office/drawing/2014/main" id="{AC705229-A1FE-6846-9D2F-800C59CAE097}"/>
              </a:ext>
            </a:extLst>
          </p:cNvPr>
          <p:cNvSpPr txBox="1"/>
          <p:nvPr/>
        </p:nvSpPr>
        <p:spPr>
          <a:xfrm>
            <a:off x="-1618735" y="5968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43A"/>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E119B645-9593-4246-A3C4-FE640DA80629}"/>
              </a:ext>
            </a:extLst>
          </p:cNvPr>
          <p:cNvCxnSpPr>
            <a:cxnSpLocks/>
          </p:cNvCxnSpPr>
          <p:nvPr/>
        </p:nvCxnSpPr>
        <p:spPr>
          <a:xfrm>
            <a:off x="940057" y="901206"/>
            <a:ext cx="2267525" cy="0"/>
          </a:xfrm>
          <a:prstGeom prst="line">
            <a:avLst/>
          </a:prstGeom>
          <a:ln w="38100">
            <a:gradFill>
              <a:gsLst>
                <a:gs pos="0">
                  <a:srgbClr val="41BEB3"/>
                </a:gs>
                <a:gs pos="100000">
                  <a:srgbClr val="337DAF"/>
                </a:gs>
              </a:gsLst>
              <a:lin ang="10800000" scaled="0"/>
            </a:gradFill>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13BD083E-B6BC-70F4-562F-9E1C8F42C384}"/>
              </a:ext>
            </a:extLst>
          </p:cNvPr>
          <p:cNvSpPr txBox="1"/>
          <p:nvPr/>
        </p:nvSpPr>
        <p:spPr>
          <a:xfrm>
            <a:off x="827168" y="70209"/>
            <a:ext cx="9142332" cy="830997"/>
          </a:xfrm>
          <a:prstGeom prst="rect">
            <a:avLst/>
          </a:prstGeom>
          <a:noFill/>
        </p:spPr>
        <p:txBody>
          <a:bodyPr wrap="square" lIns="91440" tIns="45720" rIns="91440" bIns="45720" rtlCol="0" anchor="t">
            <a:spAutoFit/>
          </a:bodyPr>
          <a:lstStyle/>
          <a:p>
            <a:pPr>
              <a:defRPr/>
            </a:pPr>
            <a:r>
              <a:rPr kumimoji="0"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a:ea typeface="Open Sans"/>
                <a:cs typeface="Open Sans"/>
              </a:rPr>
              <a:t>Donor Engagement: Messaging</a:t>
            </a:r>
            <a:endParaRPr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panose="02000600030000020004" pitchFamily="2" charset="77"/>
              <a:ea typeface="Open Sans" panose="020B0606030504020204" pitchFamily="34" charset="0"/>
              <a:cs typeface="Open Sans" panose="020B0606030504020204" pitchFamily="34" charset="0"/>
            </a:endParaRPr>
          </a:p>
        </p:txBody>
      </p:sp>
      <p:pic>
        <p:nvPicPr>
          <p:cNvPr id="7" name="Picture 6" descr="Icon&#10;&#10;Description automatically generated">
            <a:extLst>
              <a:ext uri="{FF2B5EF4-FFF2-40B4-BE49-F238E27FC236}">
                <a16:creationId xmlns:a16="http://schemas.microsoft.com/office/drawing/2014/main" id="{93B8F626-B507-BFD9-E036-B6E580B114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5128" y="6577949"/>
            <a:ext cx="1630161" cy="189309"/>
          </a:xfrm>
          <a:prstGeom prst="rect">
            <a:avLst/>
          </a:prstGeom>
        </p:spPr>
      </p:pic>
      <p:sp>
        <p:nvSpPr>
          <p:cNvPr id="10" name="Rectangle 9">
            <a:extLst>
              <a:ext uri="{FF2B5EF4-FFF2-40B4-BE49-F238E27FC236}">
                <a16:creationId xmlns:a16="http://schemas.microsoft.com/office/drawing/2014/main" id="{33D56E58-112F-3D9E-1A46-BCD99186E67B}"/>
              </a:ext>
            </a:extLst>
          </p:cNvPr>
          <p:cNvSpPr/>
          <p:nvPr/>
        </p:nvSpPr>
        <p:spPr>
          <a:xfrm>
            <a:off x="0" y="0"/>
            <a:ext cx="549719" cy="6858000"/>
          </a:xfrm>
          <a:prstGeom prst="rect">
            <a:avLst/>
          </a:prstGeom>
          <a:gradFill>
            <a:gsLst>
              <a:gs pos="0">
                <a:srgbClr val="41BEB3"/>
              </a:gs>
              <a:gs pos="100000">
                <a:srgbClr val="337DA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5"/>
              </a:solidFill>
              <a:effectLst/>
              <a:uLnTx/>
              <a:uFillTx/>
              <a:latin typeface="Futura Medium" panose="020B0602020204020303" pitchFamily="34" charset="-79"/>
              <a:ea typeface="+mn-ea"/>
              <a:cs typeface="+mn-cs"/>
            </a:endParaRPr>
          </a:p>
        </p:txBody>
      </p:sp>
      <p:pic>
        <p:nvPicPr>
          <p:cNvPr id="11" name="Picture 10">
            <a:extLst>
              <a:ext uri="{FF2B5EF4-FFF2-40B4-BE49-F238E27FC236}">
                <a16:creationId xmlns:a16="http://schemas.microsoft.com/office/drawing/2014/main" id="{87C07D5D-FE4B-1398-8BC6-0272FDC01FE8}"/>
              </a:ext>
            </a:extLst>
          </p:cNvPr>
          <p:cNvPicPr>
            <a:picLocks noChangeAspect="1"/>
          </p:cNvPicPr>
          <p:nvPr/>
        </p:nvPicPr>
        <p:blipFill>
          <a:blip r:embed="rId5">
            <a:biLevel thresh="25000"/>
            <a:alphaModFix amt="35000"/>
          </a:blip>
          <a:stretch>
            <a:fillRect/>
          </a:stretch>
        </p:blipFill>
        <p:spPr>
          <a:xfrm>
            <a:off x="106854" y="5944298"/>
            <a:ext cx="885730" cy="822960"/>
          </a:xfrm>
          <a:prstGeom prst="rect">
            <a:avLst/>
          </a:prstGeom>
        </p:spPr>
      </p:pic>
      <p:sp>
        <p:nvSpPr>
          <p:cNvPr id="5" name="TextBox 4">
            <a:extLst>
              <a:ext uri="{FF2B5EF4-FFF2-40B4-BE49-F238E27FC236}">
                <a16:creationId xmlns:a16="http://schemas.microsoft.com/office/drawing/2014/main" id="{CBD3E31F-8DC8-17DE-6881-D861A36F26A2}"/>
              </a:ext>
            </a:extLst>
          </p:cNvPr>
          <p:cNvSpPr txBox="1"/>
          <p:nvPr/>
        </p:nvSpPr>
        <p:spPr>
          <a:xfrm>
            <a:off x="908432" y="2834279"/>
            <a:ext cx="482025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dirty="0">
                <a:solidFill>
                  <a:schemeClr val="bg2">
                    <a:lumMod val="50000"/>
                  </a:schemeClr>
                </a:solidFill>
                <a:latin typeface="Neutraface Text Demi"/>
                <a:cs typeface="Calibri"/>
              </a:rPr>
              <a:t>Pity-based fundraising is no longer acceptable</a:t>
            </a:r>
          </a:p>
          <a:p>
            <a:pPr marL="342900" indent="-342900">
              <a:buFont typeface="Arial" panose="020B0604020202020204" pitchFamily="34" charset="0"/>
              <a:buChar char="•"/>
            </a:pPr>
            <a:r>
              <a:rPr lang="en-US" sz="2400" dirty="0">
                <a:solidFill>
                  <a:schemeClr val="bg2">
                    <a:lumMod val="50000"/>
                  </a:schemeClr>
                </a:solidFill>
                <a:latin typeface="Neutraface Text Demi"/>
                <a:cs typeface="Calibri"/>
              </a:rPr>
              <a:t>It’s proven that donor response to positive appeals is strong</a:t>
            </a:r>
          </a:p>
        </p:txBody>
      </p:sp>
      <p:pic>
        <p:nvPicPr>
          <p:cNvPr id="2" name="Picture 1">
            <a:extLst>
              <a:ext uri="{FF2B5EF4-FFF2-40B4-BE49-F238E27FC236}">
                <a16:creationId xmlns:a16="http://schemas.microsoft.com/office/drawing/2014/main" id="{CB1B7A00-1526-3B45-3257-67678D7B56B1}"/>
              </a:ext>
            </a:extLst>
          </p:cNvPr>
          <p:cNvPicPr>
            <a:picLocks noChangeAspect="1"/>
          </p:cNvPicPr>
          <p:nvPr/>
        </p:nvPicPr>
        <p:blipFill>
          <a:blip r:embed="rId6"/>
          <a:stretch>
            <a:fillRect/>
          </a:stretch>
        </p:blipFill>
        <p:spPr>
          <a:xfrm>
            <a:off x="6509243" y="1739509"/>
            <a:ext cx="4902200" cy="3759200"/>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622B83BF-0488-6ABF-B6E0-D195309E53DC}"/>
              </a:ext>
            </a:extLst>
          </p:cNvPr>
          <p:cNvSpPr txBox="1"/>
          <p:nvPr/>
        </p:nvSpPr>
        <p:spPr>
          <a:xfrm>
            <a:off x="3686422" y="1625126"/>
            <a:ext cx="6908800" cy="646331"/>
          </a:xfrm>
          <a:prstGeom prst="rect">
            <a:avLst/>
          </a:prstGeom>
          <a:noFill/>
        </p:spPr>
        <p:txBody>
          <a:bodyPr wrap="square">
            <a:spAutoFit/>
          </a:bodyPr>
          <a:lstStyle/>
          <a:p>
            <a:r>
              <a:rPr kumimoji="0" lang="en-US" sz="3600" u="sng"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a:ea typeface="Open Sans"/>
                <a:cs typeface="Open Sans"/>
              </a:rPr>
              <a:t>DON’T</a:t>
            </a:r>
            <a:r>
              <a:rPr kumimoji="0" lang="en-US" sz="36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a:ea typeface="Open Sans"/>
                <a:cs typeface="Open Sans"/>
              </a:rPr>
              <a:t> do this</a:t>
            </a:r>
            <a:endParaRPr lang="en-US" sz="3600" dirty="0"/>
          </a:p>
        </p:txBody>
      </p:sp>
    </p:spTree>
    <p:extLst>
      <p:ext uri="{BB962C8B-B14F-4D97-AF65-F5344CB8AC3E}">
        <p14:creationId xmlns:p14="http://schemas.microsoft.com/office/powerpoint/2010/main" val="1292958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4CAC354-B1A9-A452-A843-020766C5D43C}"/>
              </a:ext>
            </a:extLst>
          </p:cNvPr>
          <p:cNvPicPr>
            <a:picLocks noChangeAspect="1"/>
          </p:cNvPicPr>
          <p:nvPr/>
        </p:nvPicPr>
        <p:blipFill rotWithShape="1">
          <a:blip r:embed="rId3"/>
          <a:srcRect t="-275" r="-2650" b="2"/>
          <a:stretch/>
        </p:blipFill>
        <p:spPr>
          <a:xfrm>
            <a:off x="5286385" y="773530"/>
            <a:ext cx="6905615" cy="5611166"/>
          </a:xfrm>
          <a:prstGeom prst="rect">
            <a:avLst/>
          </a:prstGeom>
          <a:effectLst/>
        </p:spPr>
      </p:pic>
      <p:sp>
        <p:nvSpPr>
          <p:cNvPr id="4" name="TextBox 3">
            <a:extLst>
              <a:ext uri="{FF2B5EF4-FFF2-40B4-BE49-F238E27FC236}">
                <a16:creationId xmlns:a16="http://schemas.microsoft.com/office/drawing/2014/main" id="{AC705229-A1FE-6846-9D2F-800C59CAE097}"/>
              </a:ext>
            </a:extLst>
          </p:cNvPr>
          <p:cNvSpPr txBox="1"/>
          <p:nvPr/>
        </p:nvSpPr>
        <p:spPr>
          <a:xfrm>
            <a:off x="-1618735" y="5968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43A"/>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E119B645-9593-4246-A3C4-FE640DA80629}"/>
              </a:ext>
            </a:extLst>
          </p:cNvPr>
          <p:cNvCxnSpPr>
            <a:cxnSpLocks/>
          </p:cNvCxnSpPr>
          <p:nvPr/>
        </p:nvCxnSpPr>
        <p:spPr>
          <a:xfrm>
            <a:off x="940057" y="901206"/>
            <a:ext cx="2267525" cy="0"/>
          </a:xfrm>
          <a:prstGeom prst="line">
            <a:avLst/>
          </a:prstGeom>
          <a:ln w="38100">
            <a:gradFill>
              <a:gsLst>
                <a:gs pos="0">
                  <a:srgbClr val="41BEB3"/>
                </a:gs>
                <a:gs pos="100000">
                  <a:srgbClr val="337DAF"/>
                </a:gs>
              </a:gsLst>
              <a:lin ang="10800000" scaled="0"/>
            </a:gradFill>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13BD083E-B6BC-70F4-562F-9E1C8F42C384}"/>
              </a:ext>
            </a:extLst>
          </p:cNvPr>
          <p:cNvSpPr txBox="1"/>
          <p:nvPr/>
        </p:nvSpPr>
        <p:spPr>
          <a:xfrm>
            <a:off x="827168" y="70209"/>
            <a:ext cx="9142332" cy="830997"/>
          </a:xfrm>
          <a:prstGeom prst="rect">
            <a:avLst/>
          </a:prstGeom>
          <a:noFill/>
        </p:spPr>
        <p:txBody>
          <a:bodyPr wrap="square" lIns="91440" tIns="45720" rIns="91440" bIns="45720" rtlCol="0" anchor="t">
            <a:spAutoFit/>
          </a:bodyPr>
          <a:lstStyle/>
          <a:p>
            <a:pPr>
              <a:defRPr/>
            </a:pPr>
            <a:r>
              <a:rPr kumimoji="0"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a:ea typeface="Open Sans"/>
                <a:cs typeface="Open Sans"/>
              </a:rPr>
              <a:t>Donor Engagement: Messaging</a:t>
            </a:r>
            <a:endParaRPr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panose="02000600030000020004" pitchFamily="2" charset="77"/>
              <a:ea typeface="Open Sans" panose="020B0606030504020204" pitchFamily="34" charset="0"/>
              <a:cs typeface="Open Sans" panose="020B0606030504020204" pitchFamily="34" charset="0"/>
            </a:endParaRPr>
          </a:p>
        </p:txBody>
      </p:sp>
      <p:pic>
        <p:nvPicPr>
          <p:cNvPr id="7" name="Picture 6" descr="Icon&#10;&#10;Description automatically generated">
            <a:extLst>
              <a:ext uri="{FF2B5EF4-FFF2-40B4-BE49-F238E27FC236}">
                <a16:creationId xmlns:a16="http://schemas.microsoft.com/office/drawing/2014/main" id="{93B8F626-B507-BFD9-E036-B6E580B114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5128" y="6577949"/>
            <a:ext cx="1630161" cy="189309"/>
          </a:xfrm>
          <a:prstGeom prst="rect">
            <a:avLst/>
          </a:prstGeom>
        </p:spPr>
      </p:pic>
      <p:sp>
        <p:nvSpPr>
          <p:cNvPr id="10" name="Rectangle 9">
            <a:extLst>
              <a:ext uri="{FF2B5EF4-FFF2-40B4-BE49-F238E27FC236}">
                <a16:creationId xmlns:a16="http://schemas.microsoft.com/office/drawing/2014/main" id="{33D56E58-112F-3D9E-1A46-BCD99186E67B}"/>
              </a:ext>
            </a:extLst>
          </p:cNvPr>
          <p:cNvSpPr/>
          <p:nvPr/>
        </p:nvSpPr>
        <p:spPr>
          <a:xfrm>
            <a:off x="0" y="0"/>
            <a:ext cx="549719" cy="6858000"/>
          </a:xfrm>
          <a:prstGeom prst="rect">
            <a:avLst/>
          </a:prstGeom>
          <a:gradFill>
            <a:gsLst>
              <a:gs pos="0">
                <a:srgbClr val="41BEB3"/>
              </a:gs>
              <a:gs pos="100000">
                <a:srgbClr val="337DA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5"/>
              </a:solidFill>
              <a:effectLst/>
              <a:uLnTx/>
              <a:uFillTx/>
              <a:latin typeface="Futura Medium" panose="020B0602020204020303" pitchFamily="34" charset="-79"/>
              <a:ea typeface="+mn-ea"/>
              <a:cs typeface="+mn-cs"/>
            </a:endParaRPr>
          </a:p>
        </p:txBody>
      </p:sp>
      <p:pic>
        <p:nvPicPr>
          <p:cNvPr id="11" name="Picture 10">
            <a:extLst>
              <a:ext uri="{FF2B5EF4-FFF2-40B4-BE49-F238E27FC236}">
                <a16:creationId xmlns:a16="http://schemas.microsoft.com/office/drawing/2014/main" id="{87C07D5D-FE4B-1398-8BC6-0272FDC01FE8}"/>
              </a:ext>
            </a:extLst>
          </p:cNvPr>
          <p:cNvPicPr>
            <a:picLocks noChangeAspect="1"/>
          </p:cNvPicPr>
          <p:nvPr/>
        </p:nvPicPr>
        <p:blipFill>
          <a:blip r:embed="rId5">
            <a:biLevel thresh="25000"/>
            <a:alphaModFix amt="35000"/>
          </a:blip>
          <a:stretch>
            <a:fillRect/>
          </a:stretch>
        </p:blipFill>
        <p:spPr>
          <a:xfrm>
            <a:off x="106854" y="5944298"/>
            <a:ext cx="885730" cy="822960"/>
          </a:xfrm>
          <a:prstGeom prst="rect">
            <a:avLst/>
          </a:prstGeom>
        </p:spPr>
      </p:pic>
      <p:pic>
        <p:nvPicPr>
          <p:cNvPr id="6" name="Picture 5">
            <a:extLst>
              <a:ext uri="{FF2B5EF4-FFF2-40B4-BE49-F238E27FC236}">
                <a16:creationId xmlns:a16="http://schemas.microsoft.com/office/drawing/2014/main" id="{4C29C5B1-F655-3DA8-CA98-EE82C9E3909A}"/>
              </a:ext>
            </a:extLst>
          </p:cNvPr>
          <p:cNvPicPr>
            <a:picLocks noChangeAspect="1"/>
          </p:cNvPicPr>
          <p:nvPr/>
        </p:nvPicPr>
        <p:blipFill>
          <a:blip r:embed="rId6"/>
          <a:stretch>
            <a:fillRect/>
          </a:stretch>
        </p:blipFill>
        <p:spPr>
          <a:xfrm>
            <a:off x="549719" y="1293559"/>
            <a:ext cx="11642281" cy="4433791"/>
          </a:xfrm>
          <a:prstGeom prst="rect">
            <a:avLst/>
          </a:prstGeom>
        </p:spPr>
      </p:pic>
      <p:sp>
        <p:nvSpPr>
          <p:cNvPr id="9" name="TextBox 8">
            <a:extLst>
              <a:ext uri="{FF2B5EF4-FFF2-40B4-BE49-F238E27FC236}">
                <a16:creationId xmlns:a16="http://schemas.microsoft.com/office/drawing/2014/main" id="{FA5D1D84-5E3A-A547-52F4-012E17FDD369}"/>
              </a:ext>
            </a:extLst>
          </p:cNvPr>
          <p:cNvSpPr txBox="1"/>
          <p:nvPr/>
        </p:nvSpPr>
        <p:spPr>
          <a:xfrm>
            <a:off x="3419722" y="1596154"/>
            <a:ext cx="6908800" cy="646331"/>
          </a:xfrm>
          <a:prstGeom prst="rect">
            <a:avLst/>
          </a:prstGeom>
          <a:noFill/>
        </p:spPr>
        <p:txBody>
          <a:bodyPr wrap="square">
            <a:spAutoFit/>
          </a:bodyPr>
          <a:lstStyle/>
          <a:p>
            <a:r>
              <a:rPr kumimoji="0" lang="en-US" sz="3600" u="sng"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a:ea typeface="Open Sans"/>
                <a:cs typeface="Open Sans"/>
              </a:rPr>
              <a:t>DO</a:t>
            </a:r>
            <a:r>
              <a:rPr kumimoji="0" lang="en-US" sz="3600"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a:ea typeface="Open Sans"/>
                <a:cs typeface="Open Sans"/>
              </a:rPr>
              <a:t> this:</a:t>
            </a:r>
            <a:endParaRPr lang="en-US" sz="3600" dirty="0"/>
          </a:p>
        </p:txBody>
      </p:sp>
    </p:spTree>
    <p:extLst>
      <p:ext uri="{BB962C8B-B14F-4D97-AF65-F5344CB8AC3E}">
        <p14:creationId xmlns:p14="http://schemas.microsoft.com/office/powerpoint/2010/main" val="691090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F205FA-BF19-BE4D-6CC0-F6A92D19753D}"/>
              </a:ext>
            </a:extLst>
          </p:cNvPr>
          <p:cNvPicPr>
            <a:picLocks noChangeAspect="1"/>
          </p:cNvPicPr>
          <p:nvPr/>
        </p:nvPicPr>
        <p:blipFill rotWithShape="1">
          <a:blip r:embed="rId3"/>
          <a:srcRect t="-275" r="-2650" b="2"/>
          <a:stretch/>
        </p:blipFill>
        <p:spPr>
          <a:xfrm>
            <a:off x="2819400" y="1815455"/>
            <a:ext cx="6463314" cy="5251774"/>
          </a:xfrm>
          <a:prstGeom prst="rect">
            <a:avLst/>
          </a:prstGeom>
          <a:effectLst/>
        </p:spPr>
      </p:pic>
      <p:sp>
        <p:nvSpPr>
          <p:cNvPr id="4" name="TextBox 3">
            <a:extLst>
              <a:ext uri="{FF2B5EF4-FFF2-40B4-BE49-F238E27FC236}">
                <a16:creationId xmlns:a16="http://schemas.microsoft.com/office/drawing/2014/main" id="{AC705229-A1FE-6846-9D2F-800C59CAE097}"/>
              </a:ext>
            </a:extLst>
          </p:cNvPr>
          <p:cNvSpPr txBox="1"/>
          <p:nvPr/>
        </p:nvSpPr>
        <p:spPr>
          <a:xfrm>
            <a:off x="-1618735" y="5968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43A"/>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E119B645-9593-4246-A3C4-FE640DA80629}"/>
              </a:ext>
            </a:extLst>
          </p:cNvPr>
          <p:cNvCxnSpPr>
            <a:cxnSpLocks/>
          </p:cNvCxnSpPr>
          <p:nvPr/>
        </p:nvCxnSpPr>
        <p:spPr>
          <a:xfrm>
            <a:off x="931257" y="1421906"/>
            <a:ext cx="2267525" cy="0"/>
          </a:xfrm>
          <a:prstGeom prst="line">
            <a:avLst/>
          </a:prstGeom>
          <a:ln w="38100">
            <a:gradFill>
              <a:gsLst>
                <a:gs pos="0">
                  <a:srgbClr val="41BEB3"/>
                </a:gs>
                <a:gs pos="100000">
                  <a:srgbClr val="337DAF"/>
                </a:gs>
              </a:gsLst>
              <a:lin ang="10800000" scaled="0"/>
            </a:gradFill>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13BD083E-B6BC-70F4-562F-9E1C8F42C384}"/>
              </a:ext>
            </a:extLst>
          </p:cNvPr>
          <p:cNvSpPr txBox="1"/>
          <p:nvPr/>
        </p:nvSpPr>
        <p:spPr>
          <a:xfrm>
            <a:off x="804256" y="500167"/>
            <a:ext cx="11146443" cy="830997"/>
          </a:xfrm>
          <a:prstGeom prst="rect">
            <a:avLst/>
          </a:prstGeom>
          <a:noFill/>
        </p:spPr>
        <p:txBody>
          <a:bodyPr wrap="square" lIns="91440" tIns="45720" rIns="91440" bIns="45720" rtlCol="0" anchor="t">
            <a:spAutoFit/>
          </a:bodyPr>
          <a:lstStyle/>
          <a:p>
            <a:pPr>
              <a:defRPr/>
            </a:pPr>
            <a:r>
              <a:rPr kumimoji="0"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a:ea typeface="Open Sans"/>
                <a:cs typeface="Open Sans"/>
              </a:rPr>
              <a:t>Donor Engagement: Messaging</a:t>
            </a:r>
            <a:endParaRPr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panose="02000600030000020004" pitchFamily="2" charset="77"/>
              <a:ea typeface="Open Sans" panose="020B0606030504020204" pitchFamily="34" charset="0"/>
              <a:cs typeface="Open Sans" panose="020B0606030504020204" pitchFamily="34" charset="0"/>
            </a:endParaRPr>
          </a:p>
        </p:txBody>
      </p:sp>
      <p:pic>
        <p:nvPicPr>
          <p:cNvPr id="7" name="Picture 6" descr="Icon&#10;&#10;Description automatically generated">
            <a:extLst>
              <a:ext uri="{FF2B5EF4-FFF2-40B4-BE49-F238E27FC236}">
                <a16:creationId xmlns:a16="http://schemas.microsoft.com/office/drawing/2014/main" id="{93B8F626-B507-BFD9-E036-B6E580B114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5128" y="6577949"/>
            <a:ext cx="1630161" cy="189309"/>
          </a:xfrm>
          <a:prstGeom prst="rect">
            <a:avLst/>
          </a:prstGeom>
        </p:spPr>
      </p:pic>
      <p:sp>
        <p:nvSpPr>
          <p:cNvPr id="10" name="Rectangle 9">
            <a:extLst>
              <a:ext uri="{FF2B5EF4-FFF2-40B4-BE49-F238E27FC236}">
                <a16:creationId xmlns:a16="http://schemas.microsoft.com/office/drawing/2014/main" id="{33D56E58-112F-3D9E-1A46-BCD99186E67B}"/>
              </a:ext>
            </a:extLst>
          </p:cNvPr>
          <p:cNvSpPr/>
          <p:nvPr/>
        </p:nvSpPr>
        <p:spPr>
          <a:xfrm>
            <a:off x="0" y="0"/>
            <a:ext cx="549719" cy="6858000"/>
          </a:xfrm>
          <a:prstGeom prst="rect">
            <a:avLst/>
          </a:prstGeom>
          <a:gradFill>
            <a:gsLst>
              <a:gs pos="0">
                <a:srgbClr val="41BEB3"/>
              </a:gs>
              <a:gs pos="100000">
                <a:srgbClr val="337DA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5"/>
              </a:solidFill>
              <a:effectLst/>
              <a:uLnTx/>
              <a:uFillTx/>
              <a:latin typeface="Futura Medium" panose="020B0602020204020303" pitchFamily="34" charset="-79"/>
              <a:ea typeface="+mn-ea"/>
              <a:cs typeface="+mn-cs"/>
            </a:endParaRPr>
          </a:p>
        </p:txBody>
      </p:sp>
      <p:pic>
        <p:nvPicPr>
          <p:cNvPr id="11" name="Picture 10">
            <a:extLst>
              <a:ext uri="{FF2B5EF4-FFF2-40B4-BE49-F238E27FC236}">
                <a16:creationId xmlns:a16="http://schemas.microsoft.com/office/drawing/2014/main" id="{87C07D5D-FE4B-1398-8BC6-0272FDC01FE8}"/>
              </a:ext>
            </a:extLst>
          </p:cNvPr>
          <p:cNvPicPr>
            <a:picLocks noChangeAspect="1"/>
          </p:cNvPicPr>
          <p:nvPr/>
        </p:nvPicPr>
        <p:blipFill>
          <a:blip r:embed="rId5">
            <a:biLevel thresh="25000"/>
            <a:alphaModFix amt="35000"/>
          </a:blip>
          <a:stretch>
            <a:fillRect/>
          </a:stretch>
        </p:blipFill>
        <p:spPr>
          <a:xfrm>
            <a:off x="106854" y="5944298"/>
            <a:ext cx="885730" cy="822960"/>
          </a:xfrm>
          <a:prstGeom prst="rect">
            <a:avLst/>
          </a:prstGeom>
        </p:spPr>
      </p:pic>
      <p:pic>
        <p:nvPicPr>
          <p:cNvPr id="8194" name="Picture 2">
            <a:extLst>
              <a:ext uri="{FF2B5EF4-FFF2-40B4-BE49-F238E27FC236}">
                <a16:creationId xmlns:a16="http://schemas.microsoft.com/office/drawing/2014/main" id="{BE062303-62B8-0255-A1CF-54F267AA99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2479678"/>
            <a:ext cx="6553199" cy="36076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936615-D567-8148-7C05-D3B5EFED76CA}"/>
              </a:ext>
            </a:extLst>
          </p:cNvPr>
          <p:cNvSpPr txBox="1"/>
          <p:nvPr/>
        </p:nvSpPr>
        <p:spPr>
          <a:xfrm>
            <a:off x="2984500" y="1596849"/>
            <a:ext cx="792641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solidFill>
                  <a:schemeClr val="bg2">
                    <a:lumMod val="50000"/>
                  </a:schemeClr>
                </a:solidFill>
                <a:latin typeface="Neutraface Text Demi"/>
                <a:cs typeface="Calibri"/>
              </a:rPr>
              <a:t>Omnichannel = Omnipresent</a:t>
            </a:r>
          </a:p>
        </p:txBody>
      </p:sp>
    </p:spTree>
    <p:extLst>
      <p:ext uri="{BB962C8B-B14F-4D97-AF65-F5344CB8AC3E}">
        <p14:creationId xmlns:p14="http://schemas.microsoft.com/office/powerpoint/2010/main" val="3558259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705229-A1FE-6846-9D2F-800C59CAE097}"/>
              </a:ext>
            </a:extLst>
          </p:cNvPr>
          <p:cNvSpPr txBox="1"/>
          <p:nvPr/>
        </p:nvSpPr>
        <p:spPr>
          <a:xfrm>
            <a:off x="-1618735" y="5968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43A"/>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E119B645-9593-4246-A3C4-FE640DA80629}"/>
              </a:ext>
            </a:extLst>
          </p:cNvPr>
          <p:cNvCxnSpPr>
            <a:cxnSpLocks/>
          </p:cNvCxnSpPr>
          <p:nvPr/>
        </p:nvCxnSpPr>
        <p:spPr>
          <a:xfrm>
            <a:off x="931257" y="1421906"/>
            <a:ext cx="2267525" cy="0"/>
          </a:xfrm>
          <a:prstGeom prst="line">
            <a:avLst/>
          </a:prstGeom>
          <a:ln w="38100">
            <a:gradFill>
              <a:gsLst>
                <a:gs pos="0">
                  <a:srgbClr val="41BEB3"/>
                </a:gs>
                <a:gs pos="100000">
                  <a:srgbClr val="337DAF"/>
                </a:gs>
              </a:gsLst>
              <a:lin ang="10800000" scaled="0"/>
            </a:gradFill>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13BD083E-B6BC-70F4-562F-9E1C8F42C384}"/>
              </a:ext>
            </a:extLst>
          </p:cNvPr>
          <p:cNvSpPr txBox="1"/>
          <p:nvPr/>
        </p:nvSpPr>
        <p:spPr>
          <a:xfrm>
            <a:off x="804256" y="500167"/>
            <a:ext cx="11171843" cy="830997"/>
          </a:xfrm>
          <a:prstGeom prst="rect">
            <a:avLst/>
          </a:prstGeom>
          <a:noFill/>
        </p:spPr>
        <p:txBody>
          <a:bodyPr wrap="square" lIns="91440" tIns="45720" rIns="91440" bIns="45720" rtlCol="0" anchor="t">
            <a:spAutoFit/>
          </a:bodyPr>
          <a:lstStyle/>
          <a:p>
            <a:pPr>
              <a:defRPr/>
            </a:pPr>
            <a:r>
              <a:rPr kumimoji="0"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a:ea typeface="Open Sans"/>
                <a:cs typeface="Open Sans"/>
              </a:rPr>
              <a:t>Donor Engagement: Messaging</a:t>
            </a:r>
            <a:endParaRPr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panose="02000600030000020004" pitchFamily="2" charset="77"/>
              <a:ea typeface="Open Sans" panose="020B0606030504020204" pitchFamily="34" charset="0"/>
              <a:cs typeface="Open Sans" panose="020B0606030504020204" pitchFamily="34" charset="0"/>
            </a:endParaRPr>
          </a:p>
        </p:txBody>
      </p:sp>
      <p:pic>
        <p:nvPicPr>
          <p:cNvPr id="7" name="Picture 6" descr="Icon&#10;&#10;Description automatically generated">
            <a:extLst>
              <a:ext uri="{FF2B5EF4-FFF2-40B4-BE49-F238E27FC236}">
                <a16:creationId xmlns:a16="http://schemas.microsoft.com/office/drawing/2014/main" id="{93B8F626-B507-BFD9-E036-B6E580B11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5128" y="6577949"/>
            <a:ext cx="1630161" cy="189309"/>
          </a:xfrm>
          <a:prstGeom prst="rect">
            <a:avLst/>
          </a:prstGeom>
        </p:spPr>
      </p:pic>
      <p:sp>
        <p:nvSpPr>
          <p:cNvPr id="10" name="Rectangle 9">
            <a:extLst>
              <a:ext uri="{FF2B5EF4-FFF2-40B4-BE49-F238E27FC236}">
                <a16:creationId xmlns:a16="http://schemas.microsoft.com/office/drawing/2014/main" id="{33D56E58-112F-3D9E-1A46-BCD99186E67B}"/>
              </a:ext>
            </a:extLst>
          </p:cNvPr>
          <p:cNvSpPr/>
          <p:nvPr/>
        </p:nvSpPr>
        <p:spPr>
          <a:xfrm>
            <a:off x="0" y="0"/>
            <a:ext cx="549719" cy="6858000"/>
          </a:xfrm>
          <a:prstGeom prst="rect">
            <a:avLst/>
          </a:prstGeom>
          <a:gradFill>
            <a:gsLst>
              <a:gs pos="0">
                <a:srgbClr val="41BEB3"/>
              </a:gs>
              <a:gs pos="100000">
                <a:srgbClr val="337DA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5"/>
              </a:solidFill>
              <a:effectLst/>
              <a:uLnTx/>
              <a:uFillTx/>
              <a:latin typeface="Futura Medium" panose="020B0602020204020303" pitchFamily="34" charset="-79"/>
              <a:ea typeface="+mn-ea"/>
              <a:cs typeface="+mn-cs"/>
            </a:endParaRPr>
          </a:p>
        </p:txBody>
      </p:sp>
      <p:pic>
        <p:nvPicPr>
          <p:cNvPr id="11" name="Picture 10">
            <a:extLst>
              <a:ext uri="{FF2B5EF4-FFF2-40B4-BE49-F238E27FC236}">
                <a16:creationId xmlns:a16="http://schemas.microsoft.com/office/drawing/2014/main" id="{87C07D5D-FE4B-1398-8BC6-0272FDC01FE8}"/>
              </a:ext>
            </a:extLst>
          </p:cNvPr>
          <p:cNvPicPr>
            <a:picLocks noChangeAspect="1"/>
          </p:cNvPicPr>
          <p:nvPr/>
        </p:nvPicPr>
        <p:blipFill>
          <a:blip r:embed="rId4">
            <a:biLevel thresh="25000"/>
            <a:alphaModFix amt="35000"/>
          </a:blip>
          <a:stretch>
            <a:fillRect/>
          </a:stretch>
        </p:blipFill>
        <p:spPr>
          <a:xfrm>
            <a:off x="106854" y="5944298"/>
            <a:ext cx="885730" cy="822960"/>
          </a:xfrm>
          <a:prstGeom prst="rect">
            <a:avLst/>
          </a:prstGeom>
        </p:spPr>
      </p:pic>
      <p:pic>
        <p:nvPicPr>
          <p:cNvPr id="4098" name="Picture 2" descr="multi-channel marketing and the customer journey">
            <a:extLst>
              <a:ext uri="{FF2B5EF4-FFF2-40B4-BE49-F238E27FC236}">
                <a16:creationId xmlns:a16="http://schemas.microsoft.com/office/drawing/2014/main" id="{409DDA94-E9F4-35F0-D569-5820915720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0180" y="1717017"/>
            <a:ext cx="7751640" cy="4435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714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D2F57069-4323-40AA-B094-8A3018E85DB7}"/>
              </a:ext>
            </a:extLst>
          </p:cNvPr>
          <p:cNvSpPr/>
          <p:nvPr/>
        </p:nvSpPr>
        <p:spPr>
          <a:xfrm>
            <a:off x="0" y="4222540"/>
            <a:ext cx="12192000" cy="2616491"/>
          </a:xfrm>
          <a:prstGeom prst="rect">
            <a:avLst/>
          </a:prstGeom>
          <a:gradFill>
            <a:gsLst>
              <a:gs pos="0">
                <a:srgbClr val="41BEB3"/>
              </a:gs>
              <a:gs pos="100000">
                <a:srgbClr val="337DAF"/>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9287"/>
            <a:endParaRPr lang="en-US" sz="1790">
              <a:solidFill>
                <a:srgbClr val="F1C14A"/>
              </a:solidFill>
              <a:highlight>
                <a:srgbClr val="F1C14A"/>
              </a:highlight>
              <a:latin typeface="Calibri" panose="020F0502020204030204"/>
            </a:endParaRPr>
          </a:p>
        </p:txBody>
      </p:sp>
      <p:sp>
        <p:nvSpPr>
          <p:cNvPr id="4" name="Content Placeholder 2">
            <a:extLst>
              <a:ext uri="{FF2B5EF4-FFF2-40B4-BE49-F238E27FC236}">
                <a16:creationId xmlns:a16="http://schemas.microsoft.com/office/drawing/2014/main" id="{DA158216-5267-4B99-96AC-435E1C40348E}"/>
              </a:ext>
            </a:extLst>
          </p:cNvPr>
          <p:cNvSpPr txBox="1">
            <a:spLocks/>
          </p:cNvSpPr>
          <p:nvPr/>
        </p:nvSpPr>
        <p:spPr>
          <a:xfrm>
            <a:off x="6235509" y="2028291"/>
            <a:ext cx="4469100" cy="4327265"/>
          </a:xfrm>
          <a:prstGeom prst="rect">
            <a:avLst/>
          </a:prstGeom>
        </p:spPr>
        <p:txBody>
          <a:bodyPr vert="horz" lIns="90934" tIns="45467" rIns="90934" bIns="45467"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322" indent="-227322" defTabSz="909287">
              <a:spcBef>
                <a:spcPts val="995"/>
              </a:spcBef>
            </a:pPr>
            <a:endParaRPr lang="en-US" sz="2784">
              <a:solidFill>
                <a:prstClr val="black"/>
              </a:solidFill>
              <a:latin typeface="Calibri" panose="020F0502020204030204"/>
            </a:endParaRPr>
          </a:p>
        </p:txBody>
      </p:sp>
      <p:grpSp>
        <p:nvGrpSpPr>
          <p:cNvPr id="9" name="Группа 2">
            <a:extLst>
              <a:ext uri="{FF2B5EF4-FFF2-40B4-BE49-F238E27FC236}">
                <a16:creationId xmlns:a16="http://schemas.microsoft.com/office/drawing/2014/main" id="{6E4D152D-3A55-4A5B-9272-F98D58B5924C}"/>
              </a:ext>
            </a:extLst>
          </p:cNvPr>
          <p:cNvGrpSpPr/>
          <p:nvPr/>
        </p:nvGrpSpPr>
        <p:grpSpPr>
          <a:xfrm>
            <a:off x="1719295" y="2753419"/>
            <a:ext cx="8962890" cy="2900506"/>
            <a:chOff x="2139948" y="4946616"/>
            <a:chExt cx="11864182" cy="3839370"/>
          </a:xfrm>
          <a:solidFill>
            <a:schemeClr val="bg2"/>
          </a:solidFill>
        </p:grpSpPr>
        <p:sp>
          <p:nvSpPr>
            <p:cNvPr id="49" name="Фигура">
              <a:extLst>
                <a:ext uri="{FF2B5EF4-FFF2-40B4-BE49-F238E27FC236}">
                  <a16:creationId xmlns:a16="http://schemas.microsoft.com/office/drawing/2014/main" id="{74991870-4E44-46BD-892B-89621EE923A3}"/>
                </a:ext>
              </a:extLst>
            </p:cNvPr>
            <p:cNvSpPr/>
            <p:nvPr/>
          </p:nvSpPr>
          <p:spPr>
            <a:xfrm>
              <a:off x="2139948" y="4946616"/>
              <a:ext cx="11864182" cy="1848645"/>
            </a:xfrm>
            <a:custGeom>
              <a:avLst/>
              <a:gdLst/>
              <a:ahLst/>
              <a:cxnLst>
                <a:cxn ang="0">
                  <a:pos x="wd2" y="hd2"/>
                </a:cxn>
                <a:cxn ang="5400000">
                  <a:pos x="wd2" y="hd2"/>
                </a:cxn>
                <a:cxn ang="10800000">
                  <a:pos x="wd2" y="hd2"/>
                </a:cxn>
                <a:cxn ang="16200000">
                  <a:pos x="wd2" y="hd2"/>
                </a:cxn>
              </a:cxnLst>
              <a:rect l="0" t="0" r="r" b="b"/>
              <a:pathLst>
                <a:path w="21600" h="21599" extrusionOk="0">
                  <a:moveTo>
                    <a:pt x="21600" y="0"/>
                  </a:moveTo>
                  <a:lnTo>
                    <a:pt x="13625" y="13"/>
                  </a:lnTo>
                  <a:cubicBezTo>
                    <a:pt x="13500" y="-1"/>
                    <a:pt x="13382" y="351"/>
                    <a:pt x="13302" y="969"/>
                  </a:cubicBezTo>
                  <a:cubicBezTo>
                    <a:pt x="13235" y="1492"/>
                    <a:pt x="13202" y="2162"/>
                    <a:pt x="13211" y="2837"/>
                  </a:cubicBezTo>
                  <a:lnTo>
                    <a:pt x="13211" y="5852"/>
                  </a:lnTo>
                  <a:lnTo>
                    <a:pt x="6570" y="5865"/>
                  </a:lnTo>
                  <a:cubicBezTo>
                    <a:pt x="6445" y="5850"/>
                    <a:pt x="6326" y="6202"/>
                    <a:pt x="6246" y="6821"/>
                  </a:cubicBezTo>
                  <a:cubicBezTo>
                    <a:pt x="6179" y="7344"/>
                    <a:pt x="6147" y="8014"/>
                    <a:pt x="6155" y="8689"/>
                  </a:cubicBezTo>
                  <a:lnTo>
                    <a:pt x="6155" y="16790"/>
                  </a:lnTo>
                  <a:cubicBezTo>
                    <a:pt x="6154" y="17022"/>
                    <a:pt x="6143" y="17247"/>
                    <a:pt x="6121" y="17430"/>
                  </a:cubicBezTo>
                  <a:cubicBezTo>
                    <a:pt x="6087" y="17715"/>
                    <a:pt x="6034" y="17880"/>
                    <a:pt x="5978" y="17871"/>
                  </a:cubicBezTo>
                  <a:lnTo>
                    <a:pt x="0" y="17871"/>
                  </a:lnTo>
                  <a:lnTo>
                    <a:pt x="0" y="21599"/>
                  </a:lnTo>
                  <a:lnTo>
                    <a:pt x="6332" y="21599"/>
                  </a:lnTo>
                  <a:cubicBezTo>
                    <a:pt x="6438" y="21598"/>
                    <a:pt x="6539" y="21328"/>
                    <a:pt x="6613" y="20848"/>
                  </a:cubicBezTo>
                  <a:cubicBezTo>
                    <a:pt x="6693" y="20329"/>
                    <a:pt x="6734" y="19614"/>
                    <a:pt x="6726" y="18886"/>
                  </a:cubicBezTo>
                  <a:lnTo>
                    <a:pt x="6726" y="10971"/>
                  </a:lnTo>
                  <a:cubicBezTo>
                    <a:pt x="6723" y="10648"/>
                    <a:pt x="6738" y="10330"/>
                    <a:pt x="6770" y="10081"/>
                  </a:cubicBezTo>
                  <a:cubicBezTo>
                    <a:pt x="6808" y="9790"/>
                    <a:pt x="6863" y="9619"/>
                    <a:pt x="6921" y="9617"/>
                  </a:cubicBezTo>
                  <a:lnTo>
                    <a:pt x="13211" y="9594"/>
                  </a:lnTo>
                  <a:lnTo>
                    <a:pt x="13211" y="12469"/>
                  </a:lnTo>
                  <a:cubicBezTo>
                    <a:pt x="13202" y="13144"/>
                    <a:pt x="13235" y="13814"/>
                    <a:pt x="13302" y="14337"/>
                  </a:cubicBezTo>
                  <a:cubicBezTo>
                    <a:pt x="13382" y="14955"/>
                    <a:pt x="13500" y="15307"/>
                    <a:pt x="13625" y="15293"/>
                  </a:cubicBezTo>
                  <a:lnTo>
                    <a:pt x="21600" y="15307"/>
                  </a:lnTo>
                  <a:lnTo>
                    <a:pt x="21600" y="11564"/>
                  </a:lnTo>
                  <a:lnTo>
                    <a:pt x="13977" y="11537"/>
                  </a:lnTo>
                  <a:cubicBezTo>
                    <a:pt x="13919" y="11534"/>
                    <a:pt x="13863" y="11366"/>
                    <a:pt x="13826" y="11078"/>
                  </a:cubicBezTo>
                  <a:cubicBezTo>
                    <a:pt x="13794" y="10829"/>
                    <a:pt x="13778" y="10510"/>
                    <a:pt x="13781" y="10187"/>
                  </a:cubicBezTo>
                  <a:lnTo>
                    <a:pt x="13781" y="9209"/>
                  </a:lnTo>
                  <a:lnTo>
                    <a:pt x="13781" y="6097"/>
                  </a:lnTo>
                  <a:lnTo>
                    <a:pt x="13781" y="5119"/>
                  </a:lnTo>
                  <a:cubicBezTo>
                    <a:pt x="13778" y="4796"/>
                    <a:pt x="13794" y="4477"/>
                    <a:pt x="13826" y="4229"/>
                  </a:cubicBezTo>
                  <a:cubicBezTo>
                    <a:pt x="13863" y="3940"/>
                    <a:pt x="13919" y="3772"/>
                    <a:pt x="13977" y="3770"/>
                  </a:cubicBezTo>
                  <a:lnTo>
                    <a:pt x="21600" y="3742"/>
                  </a:lnTo>
                  <a:lnTo>
                    <a:pt x="21600" y="0"/>
                  </a:lnTo>
                  <a:close/>
                </a:path>
              </a:pathLst>
            </a:custGeom>
            <a:grpFill/>
            <a:ln w="12700">
              <a:noFill/>
              <a:miter lim="400000"/>
            </a:ln>
          </p:spPr>
          <p:txBody>
            <a:bodyPr lIns="0" tIns="0" rIns="0" bIns="0" anchor="ctr"/>
            <a:lstStyle/>
            <a:p>
              <a:pPr algn="ctr" defTabSz="410442" hangingPunct="0">
                <a:defRPr sz="3200" b="0">
                  <a:solidFill>
                    <a:srgbClr val="FFFFFF"/>
                  </a:solidFill>
                  <a:latin typeface="+mn-lt"/>
                  <a:ea typeface="+mn-ea"/>
                  <a:cs typeface="+mn-cs"/>
                  <a:sym typeface="Helvetica Neue Medium"/>
                </a:defRPr>
              </a:pPr>
              <a:endParaRPr sz="1592" kern="0">
                <a:solidFill>
                  <a:srgbClr val="FFFFFF"/>
                </a:solidFill>
                <a:latin typeface="Neutraface Text Book" panose="02000600030000020004" pitchFamily="2" charset="77"/>
                <a:ea typeface="Helvetica Neue Medium"/>
                <a:cs typeface="Helvetica Neue Medium"/>
                <a:sym typeface="Helvetica Neue Medium"/>
              </a:endParaRPr>
            </a:p>
          </p:txBody>
        </p:sp>
        <p:sp>
          <p:nvSpPr>
            <p:cNvPr id="50" name="Фигура">
              <a:extLst>
                <a:ext uri="{FF2B5EF4-FFF2-40B4-BE49-F238E27FC236}">
                  <a16:creationId xmlns:a16="http://schemas.microsoft.com/office/drawing/2014/main" id="{C87075DC-2015-4C93-A6CC-2221DA591A61}"/>
                </a:ext>
              </a:extLst>
            </p:cNvPr>
            <p:cNvSpPr/>
            <p:nvPr/>
          </p:nvSpPr>
          <p:spPr>
            <a:xfrm>
              <a:off x="2139948" y="6949247"/>
              <a:ext cx="11864182" cy="1836739"/>
            </a:xfrm>
            <a:custGeom>
              <a:avLst/>
              <a:gdLst/>
              <a:ahLst/>
              <a:cxnLst>
                <a:cxn ang="0">
                  <a:pos x="wd2" y="hd2"/>
                </a:cxn>
                <a:cxn ang="5400000">
                  <a:pos x="wd2" y="hd2"/>
                </a:cxn>
                <a:cxn ang="10800000">
                  <a:pos x="wd2" y="hd2"/>
                </a:cxn>
                <a:cxn ang="16200000">
                  <a:pos x="wd2" y="hd2"/>
                </a:cxn>
              </a:cxnLst>
              <a:rect l="0" t="0" r="r" b="b"/>
              <a:pathLst>
                <a:path w="21600" h="21599" extrusionOk="0">
                  <a:moveTo>
                    <a:pt x="0" y="0"/>
                  </a:moveTo>
                  <a:lnTo>
                    <a:pt x="0" y="3757"/>
                  </a:lnTo>
                  <a:lnTo>
                    <a:pt x="5978" y="3757"/>
                  </a:lnTo>
                  <a:cubicBezTo>
                    <a:pt x="6034" y="3748"/>
                    <a:pt x="6087" y="3914"/>
                    <a:pt x="6121" y="4200"/>
                  </a:cubicBezTo>
                  <a:cubicBezTo>
                    <a:pt x="6143" y="4385"/>
                    <a:pt x="6155" y="4607"/>
                    <a:pt x="6156" y="4840"/>
                  </a:cubicBezTo>
                  <a:lnTo>
                    <a:pt x="6156" y="12993"/>
                  </a:lnTo>
                  <a:cubicBezTo>
                    <a:pt x="6147" y="13673"/>
                    <a:pt x="6180" y="14352"/>
                    <a:pt x="6247" y="14879"/>
                  </a:cubicBezTo>
                  <a:cubicBezTo>
                    <a:pt x="6327" y="15502"/>
                    <a:pt x="6445" y="15855"/>
                    <a:pt x="6570" y="15840"/>
                  </a:cubicBezTo>
                  <a:lnTo>
                    <a:pt x="13211" y="15854"/>
                  </a:lnTo>
                  <a:lnTo>
                    <a:pt x="13211" y="18743"/>
                  </a:lnTo>
                  <a:cubicBezTo>
                    <a:pt x="13202" y="19423"/>
                    <a:pt x="13235" y="20098"/>
                    <a:pt x="13302" y="20624"/>
                  </a:cubicBezTo>
                  <a:cubicBezTo>
                    <a:pt x="13382" y="21246"/>
                    <a:pt x="13500" y="21600"/>
                    <a:pt x="13625" y="21585"/>
                  </a:cubicBezTo>
                  <a:lnTo>
                    <a:pt x="21600" y="21599"/>
                  </a:lnTo>
                  <a:lnTo>
                    <a:pt x="21600" y="17833"/>
                  </a:lnTo>
                  <a:lnTo>
                    <a:pt x="13977" y="17805"/>
                  </a:lnTo>
                  <a:cubicBezTo>
                    <a:pt x="13919" y="17803"/>
                    <a:pt x="13863" y="17633"/>
                    <a:pt x="13826" y="17343"/>
                  </a:cubicBezTo>
                  <a:cubicBezTo>
                    <a:pt x="13794" y="17093"/>
                    <a:pt x="13778" y="16772"/>
                    <a:pt x="13781" y="16447"/>
                  </a:cubicBezTo>
                  <a:lnTo>
                    <a:pt x="13781" y="15462"/>
                  </a:lnTo>
                  <a:lnTo>
                    <a:pt x="13781" y="12331"/>
                  </a:lnTo>
                  <a:lnTo>
                    <a:pt x="13781" y="11346"/>
                  </a:lnTo>
                  <a:cubicBezTo>
                    <a:pt x="13778" y="11021"/>
                    <a:pt x="13794" y="10700"/>
                    <a:pt x="13826" y="10450"/>
                  </a:cubicBezTo>
                  <a:cubicBezTo>
                    <a:pt x="13863" y="10159"/>
                    <a:pt x="13919" y="9990"/>
                    <a:pt x="13977" y="9988"/>
                  </a:cubicBezTo>
                  <a:lnTo>
                    <a:pt x="21600" y="9960"/>
                  </a:lnTo>
                  <a:lnTo>
                    <a:pt x="21600" y="6193"/>
                  </a:lnTo>
                  <a:lnTo>
                    <a:pt x="13625" y="6207"/>
                  </a:lnTo>
                  <a:cubicBezTo>
                    <a:pt x="13500" y="6193"/>
                    <a:pt x="13382" y="6547"/>
                    <a:pt x="13302" y="7169"/>
                  </a:cubicBezTo>
                  <a:cubicBezTo>
                    <a:pt x="13235" y="7695"/>
                    <a:pt x="13202" y="8370"/>
                    <a:pt x="13211" y="9050"/>
                  </a:cubicBezTo>
                  <a:lnTo>
                    <a:pt x="13211" y="12088"/>
                  </a:lnTo>
                  <a:lnTo>
                    <a:pt x="6922" y="12060"/>
                  </a:lnTo>
                  <a:cubicBezTo>
                    <a:pt x="6863" y="12057"/>
                    <a:pt x="6808" y="11890"/>
                    <a:pt x="6770" y="11598"/>
                  </a:cubicBezTo>
                  <a:cubicBezTo>
                    <a:pt x="6738" y="11347"/>
                    <a:pt x="6723" y="11022"/>
                    <a:pt x="6726" y="10697"/>
                  </a:cubicBezTo>
                  <a:lnTo>
                    <a:pt x="6726" y="2735"/>
                  </a:lnTo>
                  <a:cubicBezTo>
                    <a:pt x="6734" y="2002"/>
                    <a:pt x="6693" y="1283"/>
                    <a:pt x="6613" y="761"/>
                  </a:cubicBezTo>
                  <a:cubicBezTo>
                    <a:pt x="6539" y="277"/>
                    <a:pt x="6438" y="1"/>
                    <a:pt x="6333" y="0"/>
                  </a:cubicBezTo>
                  <a:lnTo>
                    <a:pt x="0" y="0"/>
                  </a:lnTo>
                  <a:close/>
                </a:path>
              </a:pathLst>
            </a:custGeom>
            <a:grpFill/>
            <a:ln w="12700">
              <a:noFill/>
              <a:miter lim="400000"/>
            </a:ln>
          </p:spPr>
          <p:txBody>
            <a:bodyPr lIns="0" tIns="0" rIns="0" bIns="0" anchor="ctr"/>
            <a:lstStyle/>
            <a:p>
              <a:pPr algn="ctr" defTabSz="410442" hangingPunct="0">
                <a:defRPr sz="3200" b="0">
                  <a:solidFill>
                    <a:srgbClr val="FFFFFF"/>
                  </a:solidFill>
                  <a:latin typeface="+mn-lt"/>
                  <a:ea typeface="+mn-ea"/>
                  <a:cs typeface="+mn-cs"/>
                  <a:sym typeface="Helvetica Neue Medium"/>
                </a:defRPr>
              </a:pPr>
              <a:endParaRPr sz="1592" kern="0">
                <a:solidFill>
                  <a:srgbClr val="FFFFFF"/>
                </a:solidFill>
                <a:latin typeface="Neutraface Text Book" panose="02000600030000020004" pitchFamily="2" charset="77"/>
                <a:ea typeface="Helvetica Neue Medium"/>
                <a:cs typeface="Helvetica Neue Medium"/>
                <a:sym typeface="Helvetica Neue Medium"/>
              </a:endParaRPr>
            </a:p>
          </p:txBody>
        </p:sp>
      </p:grpSp>
      <p:sp>
        <p:nvSpPr>
          <p:cNvPr id="10" name="Content Strategy">
            <a:extLst>
              <a:ext uri="{FF2B5EF4-FFF2-40B4-BE49-F238E27FC236}">
                <a16:creationId xmlns:a16="http://schemas.microsoft.com/office/drawing/2014/main" id="{EA84DA35-66E2-49D5-9940-D79153EB0283}"/>
              </a:ext>
            </a:extLst>
          </p:cNvPr>
          <p:cNvSpPr txBox="1"/>
          <p:nvPr/>
        </p:nvSpPr>
        <p:spPr>
          <a:xfrm>
            <a:off x="145794" y="3208890"/>
            <a:ext cx="1689139" cy="2379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260" tIns="25260" rIns="25260" bIns="25260" numCol="1" anchor="ctr">
            <a:spAutoFit/>
          </a:bodyPr>
          <a:lstStyle>
            <a:lvl1pPr>
              <a:lnSpc>
                <a:spcPct val="120000"/>
              </a:lnSpc>
              <a:defRPr sz="2600" b="0">
                <a:solidFill>
                  <a:srgbClr val="FFFFFF"/>
                </a:solidFill>
                <a:latin typeface="Roboto Medium"/>
                <a:ea typeface="Roboto Medium"/>
                <a:cs typeface="Roboto Medium"/>
                <a:sym typeface="Roboto Medium"/>
              </a:defRPr>
            </a:lvl1pPr>
          </a:lstStyle>
          <a:p>
            <a:pPr defTabSz="410442" hangingPunct="0">
              <a:defRPr/>
            </a:pPr>
            <a:r>
              <a:rPr lang="en-US" sz="1094" kern="0">
                <a:solidFill>
                  <a:srgbClr val="454752"/>
                </a:solidFill>
                <a:latin typeface="Neutraface Text Book" panose="02000600030000020004" pitchFamily="2" charset="77"/>
              </a:rPr>
              <a:t>IN-PERSON SUPPORTER</a:t>
            </a:r>
            <a:endParaRPr sz="1094" kern="0">
              <a:solidFill>
                <a:srgbClr val="454752"/>
              </a:solidFill>
              <a:latin typeface="Neutraface Text Book" panose="02000600030000020004" pitchFamily="2" charset="77"/>
            </a:endParaRPr>
          </a:p>
        </p:txBody>
      </p:sp>
      <p:grpSp>
        <p:nvGrpSpPr>
          <p:cNvPr id="11" name="Группа 5">
            <a:extLst>
              <a:ext uri="{FF2B5EF4-FFF2-40B4-BE49-F238E27FC236}">
                <a16:creationId xmlns:a16="http://schemas.microsoft.com/office/drawing/2014/main" id="{C7BA2B08-2B37-44DF-A368-1DF175B62354}"/>
              </a:ext>
            </a:extLst>
          </p:cNvPr>
          <p:cNvGrpSpPr/>
          <p:nvPr/>
        </p:nvGrpSpPr>
        <p:grpSpPr>
          <a:xfrm>
            <a:off x="2115845" y="3200663"/>
            <a:ext cx="1582918" cy="1930009"/>
            <a:chOff x="2914213" y="5261902"/>
            <a:chExt cx="3183448" cy="3881461"/>
          </a:xfrm>
        </p:grpSpPr>
        <p:sp>
          <p:nvSpPr>
            <p:cNvPr id="46" name="Фигура">
              <a:extLst>
                <a:ext uri="{FF2B5EF4-FFF2-40B4-BE49-F238E27FC236}">
                  <a16:creationId xmlns:a16="http://schemas.microsoft.com/office/drawing/2014/main" id="{3A62505D-530F-4318-B929-F9320CB22674}"/>
                </a:ext>
              </a:extLst>
            </p:cNvPr>
            <p:cNvSpPr/>
            <p:nvPr/>
          </p:nvSpPr>
          <p:spPr>
            <a:xfrm>
              <a:off x="4304003" y="6780885"/>
              <a:ext cx="312252" cy="31225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6158" y="4891"/>
                  </a:moveTo>
                  <a:cubicBezTo>
                    <a:pt x="6354" y="4891"/>
                    <a:pt x="6551" y="4949"/>
                    <a:pt x="6723" y="5065"/>
                  </a:cubicBezTo>
                  <a:cubicBezTo>
                    <a:pt x="6883" y="5180"/>
                    <a:pt x="7028" y="5334"/>
                    <a:pt x="7125" y="5435"/>
                  </a:cubicBezTo>
                  <a:lnTo>
                    <a:pt x="9839" y="8275"/>
                  </a:lnTo>
                  <a:lnTo>
                    <a:pt x="12552" y="5435"/>
                  </a:lnTo>
                  <a:cubicBezTo>
                    <a:pt x="12649" y="5334"/>
                    <a:pt x="12795" y="5180"/>
                    <a:pt x="12955" y="5065"/>
                  </a:cubicBezTo>
                  <a:cubicBezTo>
                    <a:pt x="13299" y="4832"/>
                    <a:pt x="13741" y="4832"/>
                    <a:pt x="14085" y="5065"/>
                  </a:cubicBezTo>
                  <a:cubicBezTo>
                    <a:pt x="14245" y="5180"/>
                    <a:pt x="14390" y="5334"/>
                    <a:pt x="14486" y="5435"/>
                  </a:cubicBezTo>
                  <a:cubicBezTo>
                    <a:pt x="14583" y="5536"/>
                    <a:pt x="14730" y="5688"/>
                    <a:pt x="14839" y="5855"/>
                  </a:cubicBezTo>
                  <a:cubicBezTo>
                    <a:pt x="15062" y="6215"/>
                    <a:pt x="15062" y="6678"/>
                    <a:pt x="14839" y="7038"/>
                  </a:cubicBezTo>
                  <a:cubicBezTo>
                    <a:pt x="14730" y="7205"/>
                    <a:pt x="14583" y="7359"/>
                    <a:pt x="14486" y="7460"/>
                  </a:cubicBezTo>
                  <a:lnTo>
                    <a:pt x="11773" y="10299"/>
                  </a:lnTo>
                  <a:lnTo>
                    <a:pt x="14484" y="13135"/>
                  </a:lnTo>
                  <a:cubicBezTo>
                    <a:pt x="14580" y="13236"/>
                    <a:pt x="14727" y="13390"/>
                    <a:pt x="14836" y="13557"/>
                  </a:cubicBezTo>
                  <a:cubicBezTo>
                    <a:pt x="15059" y="13917"/>
                    <a:pt x="15059" y="14380"/>
                    <a:pt x="14836" y="14740"/>
                  </a:cubicBezTo>
                  <a:cubicBezTo>
                    <a:pt x="14727" y="14907"/>
                    <a:pt x="14580" y="15060"/>
                    <a:pt x="14484" y="15161"/>
                  </a:cubicBezTo>
                  <a:cubicBezTo>
                    <a:pt x="14388" y="15262"/>
                    <a:pt x="14242" y="15415"/>
                    <a:pt x="14082" y="15529"/>
                  </a:cubicBezTo>
                  <a:cubicBezTo>
                    <a:pt x="13738" y="15763"/>
                    <a:pt x="13294" y="15763"/>
                    <a:pt x="12951" y="15529"/>
                  </a:cubicBezTo>
                  <a:cubicBezTo>
                    <a:pt x="12791" y="15415"/>
                    <a:pt x="12645" y="15262"/>
                    <a:pt x="12549" y="15161"/>
                  </a:cubicBezTo>
                  <a:lnTo>
                    <a:pt x="9839" y="12325"/>
                  </a:lnTo>
                  <a:lnTo>
                    <a:pt x="7129" y="15161"/>
                  </a:lnTo>
                  <a:cubicBezTo>
                    <a:pt x="7033" y="15262"/>
                    <a:pt x="6886" y="15415"/>
                    <a:pt x="6726" y="15529"/>
                  </a:cubicBezTo>
                  <a:cubicBezTo>
                    <a:pt x="6383" y="15763"/>
                    <a:pt x="5939" y="15763"/>
                    <a:pt x="5595" y="15529"/>
                  </a:cubicBezTo>
                  <a:cubicBezTo>
                    <a:pt x="5435" y="15415"/>
                    <a:pt x="5289" y="15262"/>
                    <a:pt x="5193" y="15161"/>
                  </a:cubicBezTo>
                  <a:cubicBezTo>
                    <a:pt x="5096" y="15060"/>
                    <a:pt x="4950" y="14907"/>
                    <a:pt x="4841" y="14740"/>
                  </a:cubicBezTo>
                  <a:cubicBezTo>
                    <a:pt x="4618" y="14380"/>
                    <a:pt x="4618" y="13917"/>
                    <a:pt x="4841" y="13557"/>
                  </a:cubicBezTo>
                  <a:cubicBezTo>
                    <a:pt x="4950" y="13390"/>
                    <a:pt x="5096" y="13236"/>
                    <a:pt x="5193" y="13135"/>
                  </a:cubicBezTo>
                  <a:lnTo>
                    <a:pt x="7904" y="10299"/>
                  </a:lnTo>
                  <a:lnTo>
                    <a:pt x="5191" y="7460"/>
                  </a:lnTo>
                  <a:cubicBezTo>
                    <a:pt x="5094" y="7359"/>
                    <a:pt x="4948" y="7205"/>
                    <a:pt x="4839" y="7038"/>
                  </a:cubicBezTo>
                  <a:cubicBezTo>
                    <a:pt x="4616" y="6678"/>
                    <a:pt x="4616" y="6215"/>
                    <a:pt x="4839" y="5855"/>
                  </a:cubicBezTo>
                  <a:cubicBezTo>
                    <a:pt x="4948" y="5688"/>
                    <a:pt x="5094" y="5536"/>
                    <a:pt x="5191" y="5435"/>
                  </a:cubicBezTo>
                  <a:cubicBezTo>
                    <a:pt x="5287" y="5334"/>
                    <a:pt x="5433" y="5180"/>
                    <a:pt x="5593" y="5065"/>
                  </a:cubicBezTo>
                  <a:cubicBezTo>
                    <a:pt x="5765" y="4949"/>
                    <a:pt x="5961" y="4891"/>
                    <a:pt x="6158" y="4891"/>
                  </a:cubicBezTo>
                  <a:close/>
                </a:path>
              </a:pathLst>
            </a:custGeom>
            <a:solidFill>
              <a:schemeClr val="tx2"/>
            </a:solidFill>
            <a:ln w="12700" cap="flat">
              <a:noFill/>
              <a:miter lim="400000"/>
            </a:ln>
            <a:effectLst/>
          </p:spPr>
          <p:txBody>
            <a:bodyPr wrap="square" lIns="0" tIns="0" rIns="0" bIns="0" numCol="1" anchor="ctr">
              <a:noAutofit/>
            </a:bodyPr>
            <a:lstStyle/>
            <a:p>
              <a:pPr algn="ctr" defTabSz="410442" hangingPunct="0">
                <a:defRPr sz="3200" b="0">
                  <a:solidFill>
                    <a:srgbClr val="FFFFFF"/>
                  </a:solidFill>
                  <a:latin typeface="+mn-lt"/>
                  <a:ea typeface="+mn-ea"/>
                  <a:cs typeface="+mn-cs"/>
                  <a:sym typeface="Helvetica Neue Medium"/>
                </a:defRPr>
              </a:pPr>
              <a:endParaRPr sz="1592" kern="0">
                <a:solidFill>
                  <a:srgbClr val="FFFFFF"/>
                </a:solidFill>
                <a:latin typeface="Neutraface Text Book" panose="02000600030000020004" pitchFamily="2" charset="77"/>
                <a:ea typeface="Helvetica Neue Medium"/>
                <a:cs typeface="Helvetica Neue Medium"/>
                <a:sym typeface="Helvetica Neue Medium"/>
              </a:endParaRPr>
            </a:p>
          </p:txBody>
        </p:sp>
        <p:sp>
          <p:nvSpPr>
            <p:cNvPr id="53" name="Content Strategy">
              <a:extLst>
                <a:ext uri="{FF2B5EF4-FFF2-40B4-BE49-F238E27FC236}">
                  <a16:creationId xmlns:a16="http://schemas.microsoft.com/office/drawing/2014/main" id="{D924B8C9-0CBB-4518-B68B-FC8C8674F11D}"/>
                </a:ext>
              </a:extLst>
            </p:cNvPr>
            <p:cNvSpPr txBox="1"/>
            <p:nvPr/>
          </p:nvSpPr>
          <p:spPr>
            <a:xfrm>
              <a:off x="3250355" y="5261902"/>
              <a:ext cx="2583893" cy="5465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260" tIns="25260" rIns="25260" bIns="25260" numCol="1" anchor="t">
              <a:spAutoFit/>
            </a:bodyPr>
            <a:lstStyle>
              <a:lvl1pPr>
                <a:lnSpc>
                  <a:spcPct val="120000"/>
                </a:lnSpc>
                <a:defRPr sz="2600" b="0">
                  <a:solidFill>
                    <a:srgbClr val="FFFFFF"/>
                  </a:solidFill>
                  <a:latin typeface="Roboto Medium"/>
                  <a:ea typeface="Roboto Medium"/>
                  <a:cs typeface="Roboto Medium"/>
                  <a:sym typeface="Roboto Medium"/>
                </a:defRPr>
              </a:lvl1pPr>
            </a:lstStyle>
            <a:p>
              <a:pPr algn="ctr" defTabSz="410442" hangingPunct="0">
                <a:defRPr/>
              </a:pPr>
              <a:r>
                <a:rPr lang="en-US" sz="1292" kern="0">
                  <a:solidFill>
                    <a:srgbClr val="454752"/>
                  </a:solidFill>
                  <a:latin typeface="Neutraface Text Book" panose="02000600030000020004" pitchFamily="2" charset="77"/>
                </a:rPr>
                <a:t>REGISTRATION</a:t>
              </a:r>
              <a:endParaRPr sz="1292" kern="0">
                <a:solidFill>
                  <a:srgbClr val="454752"/>
                </a:solidFill>
                <a:latin typeface="Neutraface Text Book" panose="02000600030000020004" pitchFamily="2" charset="77"/>
              </a:endParaRPr>
            </a:p>
          </p:txBody>
        </p:sp>
        <p:sp>
          <p:nvSpPr>
            <p:cNvPr id="54" name="Your fans spread the word about you, and reenter your sales funnel for new products at a much warmer level">
              <a:extLst>
                <a:ext uri="{FF2B5EF4-FFF2-40B4-BE49-F238E27FC236}">
                  <a16:creationId xmlns:a16="http://schemas.microsoft.com/office/drawing/2014/main" id="{D1FDD3A6-45F5-48BC-B1C9-676BEC3E5C0D}"/>
                </a:ext>
              </a:extLst>
            </p:cNvPr>
            <p:cNvSpPr txBox="1"/>
            <p:nvPr/>
          </p:nvSpPr>
          <p:spPr>
            <a:xfrm>
              <a:off x="2914213" y="5810145"/>
              <a:ext cx="3155509" cy="4786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260" tIns="25260" rIns="25260" bIns="25260" numCol="1" anchor="t">
              <a:spAutoFit/>
            </a:bodyPr>
            <a:lstStyle>
              <a:lvl1pPr>
                <a:lnSpc>
                  <a:spcPct val="120000"/>
                </a:lnSpc>
                <a:defRPr sz="1800" b="0">
                  <a:solidFill>
                    <a:srgbClr val="646977"/>
                  </a:solidFill>
                  <a:latin typeface="Roboto"/>
                  <a:ea typeface="Roboto"/>
                  <a:cs typeface="Roboto"/>
                  <a:sym typeface="Roboto"/>
                </a:defRPr>
              </a:lvl1pPr>
            </a:lstStyle>
            <a:p>
              <a:pPr algn="ctr" defTabSz="410442" hangingPunct="0">
                <a:buClr>
                  <a:srgbClr val="06D174"/>
                </a:buClr>
                <a:defRPr/>
              </a:pPr>
              <a:r>
                <a:rPr lang="en-US" sz="1094" kern="0">
                  <a:solidFill>
                    <a:srgbClr val="64687C"/>
                  </a:solidFill>
                  <a:latin typeface="Neutraface Text Book" panose="02000600030000020004" pitchFamily="2" charset="77"/>
                </a:rPr>
                <a:t>In-person ticket package</a:t>
              </a:r>
            </a:p>
          </p:txBody>
        </p:sp>
        <p:sp>
          <p:nvSpPr>
            <p:cNvPr id="55" name="Content Strategy">
              <a:extLst>
                <a:ext uri="{FF2B5EF4-FFF2-40B4-BE49-F238E27FC236}">
                  <a16:creationId xmlns:a16="http://schemas.microsoft.com/office/drawing/2014/main" id="{D4094B55-E964-4137-BD48-388A1638F701}"/>
                </a:ext>
              </a:extLst>
            </p:cNvPr>
            <p:cNvSpPr txBox="1"/>
            <p:nvPr/>
          </p:nvSpPr>
          <p:spPr>
            <a:xfrm>
              <a:off x="3200020" y="8118052"/>
              <a:ext cx="2583893" cy="5465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260" tIns="25260" rIns="25260" bIns="25260" numCol="1" anchor="t">
              <a:spAutoFit/>
            </a:bodyPr>
            <a:lstStyle>
              <a:lvl1pPr>
                <a:lnSpc>
                  <a:spcPct val="120000"/>
                </a:lnSpc>
                <a:defRPr sz="2600" b="0">
                  <a:solidFill>
                    <a:srgbClr val="FFFFFF"/>
                  </a:solidFill>
                  <a:latin typeface="Roboto Medium"/>
                  <a:ea typeface="Roboto Medium"/>
                  <a:cs typeface="Roboto Medium"/>
                  <a:sym typeface="Roboto Medium"/>
                </a:defRPr>
              </a:lvl1pPr>
            </a:lstStyle>
            <a:p>
              <a:pPr algn="ctr" defTabSz="410442" hangingPunct="0">
                <a:defRPr/>
              </a:pPr>
              <a:r>
                <a:rPr lang="en-US" sz="1292" kern="0">
                  <a:solidFill>
                    <a:prstClr val="white"/>
                  </a:solidFill>
                  <a:latin typeface="Neutraface Text Book" panose="02000600030000020004" pitchFamily="2" charset="77"/>
                </a:rPr>
                <a:t>REGISTRATION</a:t>
              </a:r>
              <a:endParaRPr sz="1292" kern="0">
                <a:solidFill>
                  <a:prstClr val="white"/>
                </a:solidFill>
                <a:latin typeface="Neutraface Text Book" panose="02000600030000020004" pitchFamily="2" charset="77"/>
              </a:endParaRPr>
            </a:p>
          </p:txBody>
        </p:sp>
        <p:sp>
          <p:nvSpPr>
            <p:cNvPr id="56" name="Your fans spread the word about you, and reenter your sales funnel for new products at a much warmer level">
              <a:extLst>
                <a:ext uri="{FF2B5EF4-FFF2-40B4-BE49-F238E27FC236}">
                  <a16:creationId xmlns:a16="http://schemas.microsoft.com/office/drawing/2014/main" id="{F4A69635-2F16-4936-9732-1F5FC0DDFEDC}"/>
                </a:ext>
              </a:extLst>
            </p:cNvPr>
            <p:cNvSpPr txBox="1"/>
            <p:nvPr/>
          </p:nvSpPr>
          <p:spPr>
            <a:xfrm>
              <a:off x="2942152" y="8664743"/>
              <a:ext cx="3155509" cy="4786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260" tIns="25260" rIns="25260" bIns="25260" numCol="1" anchor="t">
              <a:spAutoFit/>
            </a:bodyPr>
            <a:lstStyle>
              <a:lvl1pPr>
                <a:lnSpc>
                  <a:spcPct val="120000"/>
                </a:lnSpc>
                <a:defRPr sz="1800" b="0">
                  <a:solidFill>
                    <a:srgbClr val="646977"/>
                  </a:solidFill>
                  <a:latin typeface="Roboto"/>
                  <a:ea typeface="Roboto"/>
                  <a:cs typeface="Roboto"/>
                  <a:sym typeface="Roboto"/>
                </a:defRPr>
              </a:lvl1pPr>
            </a:lstStyle>
            <a:p>
              <a:pPr algn="ctr" defTabSz="410442" hangingPunct="0">
                <a:buClr>
                  <a:srgbClr val="06D174"/>
                </a:buClr>
                <a:defRPr/>
              </a:pPr>
              <a:r>
                <a:rPr lang="en-US" sz="1094" kern="0">
                  <a:solidFill>
                    <a:prstClr val="white"/>
                  </a:solidFill>
                  <a:latin typeface="Neutraface Text Book" panose="02000600030000020004" pitchFamily="2" charset="77"/>
                </a:rPr>
                <a:t>Party in place packages</a:t>
              </a:r>
            </a:p>
          </p:txBody>
        </p:sp>
      </p:grpSp>
      <p:sp>
        <p:nvSpPr>
          <p:cNvPr id="43" name="Фигура">
            <a:extLst>
              <a:ext uri="{FF2B5EF4-FFF2-40B4-BE49-F238E27FC236}">
                <a16:creationId xmlns:a16="http://schemas.microsoft.com/office/drawing/2014/main" id="{6D9C8A8B-D89E-48B7-89C1-584AF181B420}"/>
              </a:ext>
            </a:extLst>
          </p:cNvPr>
          <p:cNvSpPr/>
          <p:nvPr/>
        </p:nvSpPr>
        <p:spPr>
          <a:xfrm>
            <a:off x="6020296" y="3163022"/>
            <a:ext cx="155263" cy="155266"/>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13788" y="6371"/>
                </a:moveTo>
                <a:cubicBezTo>
                  <a:pt x="13984" y="6371"/>
                  <a:pt x="14180" y="6430"/>
                  <a:pt x="14352" y="6547"/>
                </a:cubicBezTo>
                <a:cubicBezTo>
                  <a:pt x="14512" y="6661"/>
                  <a:pt x="14658" y="6814"/>
                  <a:pt x="14755" y="6915"/>
                </a:cubicBezTo>
                <a:cubicBezTo>
                  <a:pt x="14851" y="7016"/>
                  <a:pt x="14997" y="7169"/>
                  <a:pt x="15107" y="7336"/>
                </a:cubicBezTo>
                <a:cubicBezTo>
                  <a:pt x="15330" y="7696"/>
                  <a:pt x="15330" y="8159"/>
                  <a:pt x="15107" y="8519"/>
                </a:cubicBezTo>
                <a:cubicBezTo>
                  <a:pt x="14997" y="8686"/>
                  <a:pt x="14851" y="8838"/>
                  <a:pt x="14755" y="8939"/>
                </a:cubicBezTo>
                <a:lnTo>
                  <a:pt x="9620" y="14312"/>
                </a:lnTo>
                <a:cubicBezTo>
                  <a:pt x="9524" y="14413"/>
                  <a:pt x="9377" y="14567"/>
                  <a:pt x="9218" y="14682"/>
                </a:cubicBezTo>
                <a:cubicBezTo>
                  <a:pt x="9040" y="14803"/>
                  <a:pt x="8836" y="14859"/>
                  <a:pt x="8632" y="14855"/>
                </a:cubicBezTo>
                <a:cubicBezTo>
                  <a:pt x="8428" y="14860"/>
                  <a:pt x="8224" y="14803"/>
                  <a:pt x="8045" y="14682"/>
                </a:cubicBezTo>
                <a:cubicBezTo>
                  <a:pt x="7886" y="14567"/>
                  <a:pt x="7739" y="14413"/>
                  <a:pt x="7643" y="14312"/>
                </a:cubicBezTo>
                <a:lnTo>
                  <a:pt x="4989" y="11536"/>
                </a:lnTo>
                <a:cubicBezTo>
                  <a:pt x="4893" y="11436"/>
                  <a:pt x="4747" y="11282"/>
                  <a:pt x="4637" y="11115"/>
                </a:cubicBezTo>
                <a:cubicBezTo>
                  <a:pt x="4414" y="10756"/>
                  <a:pt x="4414" y="10291"/>
                  <a:pt x="4637" y="9931"/>
                </a:cubicBezTo>
                <a:cubicBezTo>
                  <a:pt x="4747" y="9764"/>
                  <a:pt x="4893" y="9612"/>
                  <a:pt x="4989" y="9511"/>
                </a:cubicBezTo>
                <a:cubicBezTo>
                  <a:pt x="5086" y="9411"/>
                  <a:pt x="5232" y="9257"/>
                  <a:pt x="5392" y="9142"/>
                </a:cubicBezTo>
                <a:cubicBezTo>
                  <a:pt x="5736" y="8908"/>
                  <a:pt x="6178" y="8908"/>
                  <a:pt x="6522" y="9142"/>
                </a:cubicBezTo>
                <a:cubicBezTo>
                  <a:pt x="6682" y="9257"/>
                  <a:pt x="6828" y="9411"/>
                  <a:pt x="6924" y="9511"/>
                </a:cubicBezTo>
                <a:lnTo>
                  <a:pt x="8632" y="11298"/>
                </a:lnTo>
                <a:lnTo>
                  <a:pt x="12821" y="6915"/>
                </a:lnTo>
                <a:cubicBezTo>
                  <a:pt x="12917" y="6814"/>
                  <a:pt x="13062" y="6661"/>
                  <a:pt x="13222" y="6547"/>
                </a:cubicBezTo>
                <a:cubicBezTo>
                  <a:pt x="13394" y="6430"/>
                  <a:pt x="13591" y="6371"/>
                  <a:pt x="13788" y="6371"/>
                </a:cubicBezTo>
                <a:close/>
              </a:path>
            </a:pathLst>
          </a:custGeom>
          <a:solidFill>
            <a:srgbClr val="4AC0B2"/>
          </a:solidFill>
          <a:ln w="12700" cap="flat">
            <a:noFill/>
            <a:miter lim="400000"/>
          </a:ln>
          <a:effectLst/>
        </p:spPr>
        <p:txBody>
          <a:bodyPr wrap="square" lIns="0" tIns="0" rIns="0" bIns="0" numCol="1" anchor="ctr">
            <a:noAutofit/>
          </a:bodyPr>
          <a:lstStyle/>
          <a:p>
            <a:pPr algn="ctr" defTabSz="410442" hangingPunct="0">
              <a:defRPr sz="3200" b="0">
                <a:solidFill>
                  <a:srgbClr val="FFFFFF"/>
                </a:solidFill>
                <a:latin typeface="+mn-lt"/>
                <a:ea typeface="+mn-ea"/>
                <a:cs typeface="+mn-cs"/>
                <a:sym typeface="Helvetica Neue Medium"/>
              </a:defRPr>
            </a:pPr>
            <a:endParaRPr sz="1592" kern="0">
              <a:solidFill>
                <a:srgbClr val="FFFFFF"/>
              </a:solidFill>
              <a:latin typeface="Neutraface Text Book" panose="02000600030000020004" pitchFamily="2" charset="77"/>
              <a:ea typeface="Helvetica Neue Medium"/>
              <a:cs typeface="Helvetica Neue Medium"/>
              <a:sym typeface="Helvetica Neue Medium"/>
            </a:endParaRPr>
          </a:p>
        </p:txBody>
      </p:sp>
      <p:sp>
        <p:nvSpPr>
          <p:cNvPr id="44" name="Content Strategy">
            <a:extLst>
              <a:ext uri="{FF2B5EF4-FFF2-40B4-BE49-F238E27FC236}">
                <a16:creationId xmlns:a16="http://schemas.microsoft.com/office/drawing/2014/main" id="{04C0AA03-A2AE-41A2-A72F-99EED98C0FB2}"/>
              </a:ext>
            </a:extLst>
          </p:cNvPr>
          <p:cNvSpPr txBox="1"/>
          <p:nvPr/>
        </p:nvSpPr>
        <p:spPr>
          <a:xfrm>
            <a:off x="5551965" y="2750245"/>
            <a:ext cx="1091926" cy="2717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260" tIns="25260" rIns="25260" bIns="25260" numCol="1" anchor="t">
            <a:spAutoFit/>
          </a:bodyPr>
          <a:lstStyle>
            <a:lvl1pPr>
              <a:lnSpc>
                <a:spcPct val="120000"/>
              </a:lnSpc>
              <a:defRPr sz="2600" b="0">
                <a:solidFill>
                  <a:srgbClr val="FFFFFF"/>
                </a:solidFill>
                <a:latin typeface="Roboto Medium"/>
                <a:ea typeface="Roboto Medium"/>
                <a:cs typeface="Roboto Medium"/>
                <a:sym typeface="Roboto Medium"/>
              </a:defRPr>
            </a:lvl1pPr>
          </a:lstStyle>
          <a:p>
            <a:pPr algn="ctr" defTabSz="410442" hangingPunct="0">
              <a:defRPr/>
            </a:pPr>
            <a:r>
              <a:rPr lang="en-US" sz="1292" kern="0">
                <a:solidFill>
                  <a:srgbClr val="454752"/>
                </a:solidFill>
                <a:latin typeface="Neutraface Text Book" panose="02000600030000020004" pitchFamily="2" charset="77"/>
              </a:rPr>
              <a:t>CHECK-IN</a:t>
            </a:r>
            <a:endParaRPr sz="1292" kern="0">
              <a:solidFill>
                <a:srgbClr val="454752"/>
              </a:solidFill>
              <a:latin typeface="Neutraface Text Book" panose="02000600030000020004" pitchFamily="2" charset="77"/>
            </a:endParaRPr>
          </a:p>
        </p:txBody>
      </p:sp>
      <p:sp>
        <p:nvSpPr>
          <p:cNvPr id="58" name="Content Strategy">
            <a:extLst>
              <a:ext uri="{FF2B5EF4-FFF2-40B4-BE49-F238E27FC236}">
                <a16:creationId xmlns:a16="http://schemas.microsoft.com/office/drawing/2014/main" id="{28A04210-7267-417F-94AD-046D89DC3B88}"/>
              </a:ext>
            </a:extLst>
          </p:cNvPr>
          <p:cNvSpPr txBox="1"/>
          <p:nvPr/>
        </p:nvSpPr>
        <p:spPr>
          <a:xfrm>
            <a:off x="5565260" y="3963196"/>
            <a:ext cx="1091926" cy="510370"/>
          </a:xfrm>
          <a:prstGeom prst="rect">
            <a:avLst/>
          </a:prstGeom>
          <a:solidFill>
            <a:schemeClr val="bg1"/>
          </a:solidFill>
          <a:ln w="38100" cap="flat">
            <a:solidFill>
              <a:srgbClr val="F4D075"/>
            </a:solid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260" tIns="25260" rIns="25260" bIns="25260" numCol="1" anchor="t">
            <a:spAutoFit/>
          </a:bodyPr>
          <a:lstStyle>
            <a:lvl1pPr>
              <a:lnSpc>
                <a:spcPct val="120000"/>
              </a:lnSpc>
              <a:defRPr sz="2600" b="0">
                <a:solidFill>
                  <a:srgbClr val="FFFFFF"/>
                </a:solidFill>
                <a:latin typeface="Roboto Medium"/>
                <a:ea typeface="Roboto Medium"/>
                <a:cs typeface="Roboto Medium"/>
                <a:sym typeface="Roboto Medium"/>
              </a:defRPr>
            </a:lvl1pPr>
          </a:lstStyle>
          <a:p>
            <a:pPr algn="ctr" defTabSz="410442" hangingPunct="0">
              <a:defRPr/>
            </a:pPr>
            <a:r>
              <a:rPr lang="en-US" sz="1292" kern="0">
                <a:solidFill>
                  <a:srgbClr val="454752"/>
                </a:solidFill>
                <a:latin typeface="Neutraface Text Book" panose="02000600030000020004" pitchFamily="2" charset="77"/>
              </a:rPr>
              <a:t>EVENT </a:t>
            </a:r>
          </a:p>
          <a:p>
            <a:pPr algn="ctr" defTabSz="410442" hangingPunct="0">
              <a:defRPr/>
            </a:pPr>
            <a:r>
              <a:rPr lang="en-US" sz="1292" kern="0">
                <a:solidFill>
                  <a:srgbClr val="454752"/>
                </a:solidFill>
                <a:latin typeface="Neutraface Text Book" panose="02000600030000020004" pitchFamily="2" charset="77"/>
              </a:rPr>
              <a:t>START</a:t>
            </a:r>
            <a:endParaRPr sz="1292" kern="0">
              <a:solidFill>
                <a:srgbClr val="454752"/>
              </a:solidFill>
              <a:latin typeface="Neutraface Text Book" panose="02000600030000020004" pitchFamily="2" charset="77"/>
            </a:endParaRPr>
          </a:p>
        </p:txBody>
      </p:sp>
      <p:sp>
        <p:nvSpPr>
          <p:cNvPr id="65" name="Content Strategy">
            <a:extLst>
              <a:ext uri="{FF2B5EF4-FFF2-40B4-BE49-F238E27FC236}">
                <a16:creationId xmlns:a16="http://schemas.microsoft.com/office/drawing/2014/main" id="{3CA856CC-EF90-47A1-BE05-31528CDB4927}"/>
              </a:ext>
            </a:extLst>
          </p:cNvPr>
          <p:cNvSpPr txBox="1"/>
          <p:nvPr/>
        </p:nvSpPr>
        <p:spPr>
          <a:xfrm>
            <a:off x="7954007" y="3963197"/>
            <a:ext cx="1147256" cy="510370"/>
          </a:xfrm>
          <a:prstGeom prst="rect">
            <a:avLst/>
          </a:prstGeom>
          <a:solidFill>
            <a:schemeClr val="bg1"/>
          </a:solidFill>
          <a:ln w="38100" cap="flat">
            <a:solidFill>
              <a:srgbClr val="F4D075"/>
            </a:solid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260" tIns="25260" rIns="25260" bIns="25260" numCol="1" anchor="t">
            <a:spAutoFit/>
          </a:bodyPr>
          <a:lstStyle>
            <a:lvl1pPr>
              <a:lnSpc>
                <a:spcPct val="120000"/>
              </a:lnSpc>
              <a:defRPr sz="2600" b="0">
                <a:solidFill>
                  <a:srgbClr val="FFFFFF"/>
                </a:solidFill>
                <a:latin typeface="Roboto Medium"/>
                <a:ea typeface="Roboto Medium"/>
                <a:cs typeface="Roboto Medium"/>
                <a:sym typeface="Roboto Medium"/>
              </a:defRPr>
            </a:lvl1pPr>
          </a:lstStyle>
          <a:p>
            <a:pPr algn="ctr" defTabSz="410442" hangingPunct="0">
              <a:defRPr/>
            </a:pPr>
            <a:r>
              <a:rPr lang="en-US" sz="1292" kern="0">
                <a:solidFill>
                  <a:srgbClr val="454752"/>
                </a:solidFill>
                <a:latin typeface="Neutraface Text Book" panose="02000600030000020004" pitchFamily="2" charset="77"/>
              </a:rPr>
              <a:t>ONSITE FUNDRAISING</a:t>
            </a:r>
            <a:endParaRPr sz="1292" kern="0">
              <a:solidFill>
                <a:srgbClr val="454752"/>
              </a:solidFill>
              <a:latin typeface="Neutraface Text Book" panose="02000600030000020004" pitchFamily="2" charset="77"/>
            </a:endParaRPr>
          </a:p>
        </p:txBody>
      </p:sp>
      <p:sp>
        <p:nvSpPr>
          <p:cNvPr id="42" name="Content Strategy">
            <a:extLst>
              <a:ext uri="{FF2B5EF4-FFF2-40B4-BE49-F238E27FC236}">
                <a16:creationId xmlns:a16="http://schemas.microsoft.com/office/drawing/2014/main" id="{F8F85C62-2032-478D-9C1F-E2EBF33903D6}"/>
              </a:ext>
            </a:extLst>
          </p:cNvPr>
          <p:cNvSpPr txBox="1"/>
          <p:nvPr/>
        </p:nvSpPr>
        <p:spPr>
          <a:xfrm>
            <a:off x="3768392" y="3963197"/>
            <a:ext cx="1284800" cy="510370"/>
          </a:xfrm>
          <a:prstGeom prst="rect">
            <a:avLst/>
          </a:prstGeom>
          <a:solidFill>
            <a:schemeClr val="bg1"/>
          </a:solidFill>
          <a:ln w="38100" cap="flat">
            <a:solidFill>
              <a:srgbClr val="F4D075"/>
            </a:solid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260" tIns="25260" rIns="25260" bIns="25260" numCol="1" anchor="t">
            <a:spAutoFit/>
          </a:bodyPr>
          <a:lstStyle>
            <a:lvl1pPr>
              <a:lnSpc>
                <a:spcPct val="120000"/>
              </a:lnSpc>
              <a:defRPr sz="2600" b="0">
                <a:solidFill>
                  <a:srgbClr val="FFFFFF"/>
                </a:solidFill>
                <a:latin typeface="Roboto Medium"/>
                <a:ea typeface="Roboto Medium"/>
                <a:cs typeface="Roboto Medium"/>
                <a:sym typeface="Roboto Medium"/>
              </a:defRPr>
            </a:lvl1pPr>
          </a:lstStyle>
          <a:p>
            <a:pPr algn="ctr" defTabSz="410442" hangingPunct="0">
              <a:defRPr/>
            </a:pPr>
            <a:r>
              <a:rPr lang="en-US" sz="1292" kern="0">
                <a:solidFill>
                  <a:srgbClr val="454752"/>
                </a:solidFill>
                <a:latin typeface="Neutraface Text Book" panose="02000600030000020004" pitchFamily="2" charset="77"/>
              </a:rPr>
              <a:t>PRE-EVENT FUNDRAISING</a:t>
            </a:r>
            <a:endParaRPr sz="1292" kern="0">
              <a:solidFill>
                <a:srgbClr val="454752"/>
              </a:solidFill>
              <a:latin typeface="Neutraface Text Book" panose="02000600030000020004" pitchFamily="2" charset="77"/>
            </a:endParaRPr>
          </a:p>
        </p:txBody>
      </p:sp>
      <p:sp>
        <p:nvSpPr>
          <p:cNvPr id="13" name="Content Strategy">
            <a:extLst>
              <a:ext uri="{FF2B5EF4-FFF2-40B4-BE49-F238E27FC236}">
                <a16:creationId xmlns:a16="http://schemas.microsoft.com/office/drawing/2014/main" id="{CC4B28A1-11D1-4D8E-9E42-B3B1EA897B40}"/>
              </a:ext>
            </a:extLst>
          </p:cNvPr>
          <p:cNvSpPr txBox="1"/>
          <p:nvPr/>
        </p:nvSpPr>
        <p:spPr>
          <a:xfrm>
            <a:off x="161602" y="4926220"/>
            <a:ext cx="1437127" cy="2379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260" tIns="25260" rIns="25260" bIns="25260" numCol="1" anchor="ctr">
            <a:spAutoFit/>
          </a:bodyPr>
          <a:lstStyle>
            <a:lvl1pPr>
              <a:lnSpc>
                <a:spcPct val="120000"/>
              </a:lnSpc>
              <a:defRPr sz="2600" b="0">
                <a:solidFill>
                  <a:srgbClr val="FFFFFF"/>
                </a:solidFill>
                <a:latin typeface="Roboto Medium"/>
                <a:ea typeface="Roboto Medium"/>
                <a:cs typeface="Roboto Medium"/>
                <a:sym typeface="Roboto Medium"/>
              </a:defRPr>
            </a:lvl1pPr>
          </a:lstStyle>
          <a:p>
            <a:pPr defTabSz="410442" hangingPunct="0">
              <a:defRPr/>
            </a:pPr>
            <a:r>
              <a:rPr lang="en-US" sz="1094" kern="0">
                <a:solidFill>
                  <a:prstClr val="white"/>
                </a:solidFill>
                <a:latin typeface="Neutraface Text Book" panose="02000600030000020004" pitchFamily="2" charset="77"/>
              </a:rPr>
              <a:t>VIRTUAL SUPPORTER</a:t>
            </a:r>
            <a:endParaRPr sz="1094" kern="0">
              <a:solidFill>
                <a:prstClr val="white"/>
              </a:solidFill>
              <a:latin typeface="Neutraface Text Book" panose="02000600030000020004" pitchFamily="2" charset="77"/>
            </a:endParaRPr>
          </a:p>
        </p:txBody>
      </p:sp>
      <p:sp>
        <p:nvSpPr>
          <p:cNvPr id="14" name="Фигура">
            <a:extLst>
              <a:ext uri="{FF2B5EF4-FFF2-40B4-BE49-F238E27FC236}">
                <a16:creationId xmlns:a16="http://schemas.microsoft.com/office/drawing/2014/main" id="{750D024F-FF3A-4992-A30E-42CE5CC66D0C}"/>
              </a:ext>
            </a:extLst>
          </p:cNvPr>
          <p:cNvSpPr/>
          <p:nvPr/>
        </p:nvSpPr>
        <p:spPr>
          <a:xfrm>
            <a:off x="2806897" y="4324632"/>
            <a:ext cx="155263" cy="155265"/>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6158" y="4891"/>
                </a:moveTo>
                <a:cubicBezTo>
                  <a:pt x="6354" y="4891"/>
                  <a:pt x="6551" y="4949"/>
                  <a:pt x="6723" y="5065"/>
                </a:cubicBezTo>
                <a:cubicBezTo>
                  <a:pt x="6883" y="5180"/>
                  <a:pt x="7028" y="5334"/>
                  <a:pt x="7125" y="5435"/>
                </a:cubicBezTo>
                <a:lnTo>
                  <a:pt x="9839" y="8275"/>
                </a:lnTo>
                <a:lnTo>
                  <a:pt x="12552" y="5435"/>
                </a:lnTo>
                <a:cubicBezTo>
                  <a:pt x="12649" y="5334"/>
                  <a:pt x="12795" y="5180"/>
                  <a:pt x="12955" y="5065"/>
                </a:cubicBezTo>
                <a:cubicBezTo>
                  <a:pt x="13299" y="4832"/>
                  <a:pt x="13741" y="4832"/>
                  <a:pt x="14085" y="5065"/>
                </a:cubicBezTo>
                <a:cubicBezTo>
                  <a:pt x="14245" y="5180"/>
                  <a:pt x="14390" y="5334"/>
                  <a:pt x="14486" y="5435"/>
                </a:cubicBezTo>
                <a:cubicBezTo>
                  <a:pt x="14583" y="5536"/>
                  <a:pt x="14730" y="5688"/>
                  <a:pt x="14839" y="5855"/>
                </a:cubicBezTo>
                <a:cubicBezTo>
                  <a:pt x="15062" y="6215"/>
                  <a:pt x="15062" y="6678"/>
                  <a:pt x="14839" y="7038"/>
                </a:cubicBezTo>
                <a:cubicBezTo>
                  <a:pt x="14730" y="7205"/>
                  <a:pt x="14583" y="7359"/>
                  <a:pt x="14486" y="7460"/>
                </a:cubicBezTo>
                <a:lnTo>
                  <a:pt x="11773" y="10299"/>
                </a:lnTo>
                <a:lnTo>
                  <a:pt x="14484" y="13135"/>
                </a:lnTo>
                <a:cubicBezTo>
                  <a:pt x="14580" y="13236"/>
                  <a:pt x="14727" y="13390"/>
                  <a:pt x="14836" y="13557"/>
                </a:cubicBezTo>
                <a:cubicBezTo>
                  <a:pt x="15059" y="13917"/>
                  <a:pt x="15059" y="14380"/>
                  <a:pt x="14836" y="14740"/>
                </a:cubicBezTo>
                <a:cubicBezTo>
                  <a:pt x="14727" y="14907"/>
                  <a:pt x="14580" y="15060"/>
                  <a:pt x="14484" y="15161"/>
                </a:cubicBezTo>
                <a:cubicBezTo>
                  <a:pt x="14388" y="15262"/>
                  <a:pt x="14242" y="15415"/>
                  <a:pt x="14082" y="15529"/>
                </a:cubicBezTo>
                <a:cubicBezTo>
                  <a:pt x="13738" y="15763"/>
                  <a:pt x="13294" y="15763"/>
                  <a:pt x="12951" y="15529"/>
                </a:cubicBezTo>
                <a:cubicBezTo>
                  <a:pt x="12791" y="15415"/>
                  <a:pt x="12645" y="15262"/>
                  <a:pt x="12549" y="15161"/>
                </a:cubicBezTo>
                <a:lnTo>
                  <a:pt x="9839" y="12325"/>
                </a:lnTo>
                <a:lnTo>
                  <a:pt x="7129" y="15161"/>
                </a:lnTo>
                <a:cubicBezTo>
                  <a:pt x="7033" y="15262"/>
                  <a:pt x="6886" y="15415"/>
                  <a:pt x="6726" y="15529"/>
                </a:cubicBezTo>
                <a:cubicBezTo>
                  <a:pt x="6383" y="15763"/>
                  <a:pt x="5939" y="15763"/>
                  <a:pt x="5595" y="15529"/>
                </a:cubicBezTo>
                <a:cubicBezTo>
                  <a:pt x="5435" y="15415"/>
                  <a:pt x="5289" y="15262"/>
                  <a:pt x="5193" y="15161"/>
                </a:cubicBezTo>
                <a:cubicBezTo>
                  <a:pt x="5096" y="15060"/>
                  <a:pt x="4950" y="14907"/>
                  <a:pt x="4841" y="14740"/>
                </a:cubicBezTo>
                <a:cubicBezTo>
                  <a:pt x="4618" y="14380"/>
                  <a:pt x="4618" y="13917"/>
                  <a:pt x="4841" y="13557"/>
                </a:cubicBezTo>
                <a:cubicBezTo>
                  <a:pt x="4950" y="13390"/>
                  <a:pt x="5096" y="13236"/>
                  <a:pt x="5193" y="13135"/>
                </a:cubicBezTo>
                <a:lnTo>
                  <a:pt x="7904" y="10299"/>
                </a:lnTo>
                <a:lnTo>
                  <a:pt x="5191" y="7460"/>
                </a:lnTo>
                <a:cubicBezTo>
                  <a:pt x="5094" y="7359"/>
                  <a:pt x="4948" y="7205"/>
                  <a:pt x="4839" y="7038"/>
                </a:cubicBezTo>
                <a:cubicBezTo>
                  <a:pt x="4616" y="6678"/>
                  <a:pt x="4616" y="6215"/>
                  <a:pt x="4839" y="5855"/>
                </a:cubicBezTo>
                <a:cubicBezTo>
                  <a:pt x="4948" y="5688"/>
                  <a:pt x="5094" y="5536"/>
                  <a:pt x="5191" y="5435"/>
                </a:cubicBezTo>
                <a:cubicBezTo>
                  <a:pt x="5287" y="5334"/>
                  <a:pt x="5433" y="5180"/>
                  <a:pt x="5593" y="5065"/>
                </a:cubicBezTo>
                <a:cubicBezTo>
                  <a:pt x="5765" y="4949"/>
                  <a:pt x="5961" y="4891"/>
                  <a:pt x="6158" y="4891"/>
                </a:cubicBezTo>
                <a:close/>
              </a:path>
            </a:pathLst>
          </a:custGeom>
          <a:solidFill>
            <a:schemeClr val="tx2"/>
          </a:solidFill>
          <a:ln w="12700" cap="flat">
            <a:noFill/>
            <a:miter lim="400000"/>
          </a:ln>
          <a:effectLst/>
        </p:spPr>
        <p:txBody>
          <a:bodyPr wrap="square" lIns="0" tIns="0" rIns="0" bIns="0" numCol="1" anchor="ctr">
            <a:noAutofit/>
          </a:bodyPr>
          <a:lstStyle/>
          <a:p>
            <a:pPr algn="ctr" defTabSz="410442" hangingPunct="0">
              <a:defRPr sz="3200" b="0">
                <a:solidFill>
                  <a:srgbClr val="FFFFFF"/>
                </a:solidFill>
                <a:latin typeface="+mn-lt"/>
                <a:ea typeface="+mn-ea"/>
                <a:cs typeface="+mn-cs"/>
                <a:sym typeface="Helvetica Neue Medium"/>
              </a:defRPr>
            </a:pPr>
            <a:endParaRPr sz="1592" kern="0">
              <a:solidFill>
                <a:srgbClr val="FFFFFF"/>
              </a:solidFill>
              <a:latin typeface="Neutraface Text Book" panose="02000600030000020004" pitchFamily="2" charset="77"/>
              <a:ea typeface="Helvetica Neue Medium"/>
              <a:cs typeface="Helvetica Neue Medium"/>
              <a:sym typeface="Helvetica Neue Medium"/>
            </a:endParaRPr>
          </a:p>
        </p:txBody>
      </p:sp>
      <p:grpSp>
        <p:nvGrpSpPr>
          <p:cNvPr id="17" name="Группа 7">
            <a:extLst>
              <a:ext uri="{FF2B5EF4-FFF2-40B4-BE49-F238E27FC236}">
                <a16:creationId xmlns:a16="http://schemas.microsoft.com/office/drawing/2014/main" id="{F8C5FF1E-4448-455C-9CED-CF05ECAA5F68}"/>
              </a:ext>
            </a:extLst>
          </p:cNvPr>
          <p:cNvGrpSpPr/>
          <p:nvPr/>
        </p:nvGrpSpPr>
        <p:grpSpPr>
          <a:xfrm>
            <a:off x="5523387" y="5095005"/>
            <a:ext cx="1091926" cy="550351"/>
            <a:chOff x="9767207" y="9071636"/>
            <a:chExt cx="2196000" cy="1106817"/>
          </a:xfrm>
        </p:grpSpPr>
        <p:sp>
          <p:nvSpPr>
            <p:cNvPr id="40" name="Фигура">
              <a:extLst>
                <a:ext uri="{FF2B5EF4-FFF2-40B4-BE49-F238E27FC236}">
                  <a16:creationId xmlns:a16="http://schemas.microsoft.com/office/drawing/2014/main" id="{659EAFD1-02DF-465C-AC7C-9629F9E91BB6}"/>
                </a:ext>
              </a:extLst>
            </p:cNvPr>
            <p:cNvSpPr/>
            <p:nvPr/>
          </p:nvSpPr>
          <p:spPr>
            <a:xfrm>
              <a:off x="10709081" y="9071636"/>
              <a:ext cx="312254" cy="312256"/>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13788" y="6371"/>
                  </a:moveTo>
                  <a:cubicBezTo>
                    <a:pt x="13984" y="6371"/>
                    <a:pt x="14180" y="6430"/>
                    <a:pt x="14352" y="6547"/>
                  </a:cubicBezTo>
                  <a:cubicBezTo>
                    <a:pt x="14512" y="6661"/>
                    <a:pt x="14658" y="6814"/>
                    <a:pt x="14755" y="6915"/>
                  </a:cubicBezTo>
                  <a:cubicBezTo>
                    <a:pt x="14851" y="7016"/>
                    <a:pt x="14997" y="7169"/>
                    <a:pt x="15107" y="7336"/>
                  </a:cubicBezTo>
                  <a:cubicBezTo>
                    <a:pt x="15330" y="7696"/>
                    <a:pt x="15330" y="8159"/>
                    <a:pt x="15107" y="8519"/>
                  </a:cubicBezTo>
                  <a:cubicBezTo>
                    <a:pt x="14997" y="8686"/>
                    <a:pt x="14851" y="8838"/>
                    <a:pt x="14755" y="8939"/>
                  </a:cubicBezTo>
                  <a:lnTo>
                    <a:pt x="9620" y="14312"/>
                  </a:lnTo>
                  <a:cubicBezTo>
                    <a:pt x="9524" y="14413"/>
                    <a:pt x="9377" y="14567"/>
                    <a:pt x="9218" y="14682"/>
                  </a:cubicBezTo>
                  <a:cubicBezTo>
                    <a:pt x="9040" y="14803"/>
                    <a:pt x="8836" y="14859"/>
                    <a:pt x="8632" y="14855"/>
                  </a:cubicBezTo>
                  <a:cubicBezTo>
                    <a:pt x="8428" y="14860"/>
                    <a:pt x="8224" y="14803"/>
                    <a:pt x="8045" y="14682"/>
                  </a:cubicBezTo>
                  <a:cubicBezTo>
                    <a:pt x="7886" y="14567"/>
                    <a:pt x="7739" y="14413"/>
                    <a:pt x="7643" y="14312"/>
                  </a:cubicBezTo>
                  <a:lnTo>
                    <a:pt x="4989" y="11536"/>
                  </a:lnTo>
                  <a:cubicBezTo>
                    <a:pt x="4893" y="11436"/>
                    <a:pt x="4747" y="11282"/>
                    <a:pt x="4637" y="11115"/>
                  </a:cubicBezTo>
                  <a:cubicBezTo>
                    <a:pt x="4414" y="10756"/>
                    <a:pt x="4414" y="10291"/>
                    <a:pt x="4637" y="9931"/>
                  </a:cubicBezTo>
                  <a:cubicBezTo>
                    <a:pt x="4747" y="9764"/>
                    <a:pt x="4893" y="9612"/>
                    <a:pt x="4989" y="9511"/>
                  </a:cubicBezTo>
                  <a:cubicBezTo>
                    <a:pt x="5086" y="9411"/>
                    <a:pt x="5232" y="9257"/>
                    <a:pt x="5392" y="9142"/>
                  </a:cubicBezTo>
                  <a:cubicBezTo>
                    <a:pt x="5736" y="8908"/>
                    <a:pt x="6178" y="8908"/>
                    <a:pt x="6522" y="9142"/>
                  </a:cubicBezTo>
                  <a:cubicBezTo>
                    <a:pt x="6682" y="9257"/>
                    <a:pt x="6828" y="9411"/>
                    <a:pt x="6924" y="9511"/>
                  </a:cubicBezTo>
                  <a:lnTo>
                    <a:pt x="8632" y="11298"/>
                  </a:lnTo>
                  <a:lnTo>
                    <a:pt x="12821" y="6915"/>
                  </a:lnTo>
                  <a:cubicBezTo>
                    <a:pt x="12917" y="6814"/>
                    <a:pt x="13062" y="6661"/>
                    <a:pt x="13222" y="6547"/>
                  </a:cubicBezTo>
                  <a:cubicBezTo>
                    <a:pt x="13394" y="6430"/>
                    <a:pt x="13591" y="6371"/>
                    <a:pt x="13788" y="6371"/>
                  </a:cubicBezTo>
                  <a:close/>
                </a:path>
              </a:pathLst>
            </a:custGeom>
            <a:solidFill>
              <a:srgbClr val="4AC0B2"/>
            </a:solidFill>
            <a:ln w="12700" cap="flat">
              <a:noFill/>
              <a:miter lim="400000"/>
            </a:ln>
            <a:effectLst/>
          </p:spPr>
          <p:txBody>
            <a:bodyPr wrap="square" lIns="0" tIns="0" rIns="0" bIns="0" numCol="1" anchor="ctr">
              <a:noAutofit/>
            </a:bodyPr>
            <a:lstStyle/>
            <a:p>
              <a:pPr algn="ctr" defTabSz="410442" hangingPunct="0">
                <a:defRPr sz="3200" b="0">
                  <a:solidFill>
                    <a:srgbClr val="FFFFFF"/>
                  </a:solidFill>
                  <a:latin typeface="+mn-lt"/>
                  <a:ea typeface="+mn-ea"/>
                  <a:cs typeface="+mn-cs"/>
                  <a:sym typeface="Helvetica Neue Medium"/>
                </a:defRPr>
              </a:pPr>
              <a:endParaRPr sz="1592" kern="0">
                <a:solidFill>
                  <a:srgbClr val="FFFFFF"/>
                </a:solidFill>
                <a:latin typeface="Neutraface Text Book" panose="02000600030000020004" pitchFamily="2" charset="77"/>
                <a:ea typeface="Helvetica Neue Medium"/>
                <a:cs typeface="Helvetica Neue Medium"/>
                <a:sym typeface="Helvetica Neue Medium"/>
              </a:endParaRPr>
            </a:p>
          </p:txBody>
        </p:sp>
        <p:sp>
          <p:nvSpPr>
            <p:cNvPr id="41" name="Content Strategy">
              <a:extLst>
                <a:ext uri="{FF2B5EF4-FFF2-40B4-BE49-F238E27FC236}">
                  <a16:creationId xmlns:a16="http://schemas.microsoft.com/office/drawing/2014/main" id="{49FDD05B-A365-42E2-B68C-B05B9CC0325E}"/>
                </a:ext>
              </a:extLst>
            </p:cNvPr>
            <p:cNvSpPr txBox="1"/>
            <p:nvPr/>
          </p:nvSpPr>
          <p:spPr>
            <a:xfrm>
              <a:off x="9767207" y="9631875"/>
              <a:ext cx="2196000" cy="5465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260" tIns="25260" rIns="25260" bIns="25260" numCol="1" anchor="t">
              <a:spAutoFit/>
            </a:bodyPr>
            <a:lstStyle>
              <a:lvl1pPr>
                <a:lnSpc>
                  <a:spcPct val="120000"/>
                </a:lnSpc>
                <a:defRPr sz="2600" b="0">
                  <a:solidFill>
                    <a:srgbClr val="FFFFFF"/>
                  </a:solidFill>
                  <a:latin typeface="Roboto Medium"/>
                  <a:ea typeface="Roboto Medium"/>
                  <a:cs typeface="Roboto Medium"/>
                  <a:sym typeface="Roboto Medium"/>
                </a:defRPr>
              </a:lvl1pPr>
            </a:lstStyle>
            <a:p>
              <a:pPr algn="ctr" defTabSz="410442" hangingPunct="0">
                <a:defRPr/>
              </a:pPr>
              <a:r>
                <a:rPr lang="en-US" sz="1292" kern="0">
                  <a:solidFill>
                    <a:prstClr val="white"/>
                  </a:solidFill>
                  <a:latin typeface="Neutraface Text Book" panose="02000600030000020004" pitchFamily="2" charset="77"/>
                </a:rPr>
                <a:t>LOG-IN</a:t>
              </a:r>
              <a:endParaRPr sz="1292" kern="0">
                <a:solidFill>
                  <a:prstClr val="white"/>
                </a:solidFill>
                <a:latin typeface="Neutraface Text Book" panose="02000600030000020004" pitchFamily="2" charset="77"/>
              </a:endParaRPr>
            </a:p>
          </p:txBody>
        </p:sp>
      </p:grpSp>
      <p:sp>
        <p:nvSpPr>
          <p:cNvPr id="38" name="Content Strategy">
            <a:extLst>
              <a:ext uri="{FF2B5EF4-FFF2-40B4-BE49-F238E27FC236}">
                <a16:creationId xmlns:a16="http://schemas.microsoft.com/office/drawing/2014/main" id="{FDAB6915-7718-4053-9FE1-A18A13D2170D}"/>
              </a:ext>
            </a:extLst>
          </p:cNvPr>
          <p:cNvSpPr txBox="1"/>
          <p:nvPr/>
        </p:nvSpPr>
        <p:spPr>
          <a:xfrm>
            <a:off x="7873906" y="2731993"/>
            <a:ext cx="1332227" cy="2717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260" tIns="25260" rIns="25260" bIns="25260" numCol="1" anchor="t">
            <a:spAutoFit/>
          </a:bodyPr>
          <a:lstStyle>
            <a:lvl1pPr>
              <a:lnSpc>
                <a:spcPct val="120000"/>
              </a:lnSpc>
              <a:defRPr sz="2600" b="0">
                <a:solidFill>
                  <a:srgbClr val="FFFFFF"/>
                </a:solidFill>
                <a:latin typeface="Roboto Medium"/>
                <a:ea typeface="Roboto Medium"/>
                <a:cs typeface="Roboto Medium"/>
                <a:sym typeface="Roboto Medium"/>
              </a:defRPr>
            </a:lvl1pPr>
          </a:lstStyle>
          <a:p>
            <a:pPr algn="ctr" defTabSz="410442" hangingPunct="0">
              <a:defRPr/>
            </a:pPr>
            <a:r>
              <a:rPr lang="en-US" sz="1292" kern="0">
                <a:solidFill>
                  <a:srgbClr val="454752"/>
                </a:solidFill>
                <a:latin typeface="Neutraface Text Book" panose="02000600030000020004" pitchFamily="2" charset="77"/>
              </a:rPr>
              <a:t>PROGRAMMING</a:t>
            </a:r>
            <a:endParaRPr sz="1292" kern="0">
              <a:solidFill>
                <a:srgbClr val="454752"/>
              </a:solidFill>
              <a:latin typeface="Neutraface Text Book" panose="02000600030000020004" pitchFamily="2" charset="77"/>
            </a:endParaRPr>
          </a:p>
        </p:txBody>
      </p:sp>
      <p:sp>
        <p:nvSpPr>
          <p:cNvPr id="29" name="Content Strategy">
            <a:extLst>
              <a:ext uri="{FF2B5EF4-FFF2-40B4-BE49-F238E27FC236}">
                <a16:creationId xmlns:a16="http://schemas.microsoft.com/office/drawing/2014/main" id="{1D18F59A-D8D8-420C-BFBB-B9E1AAF60096}"/>
              </a:ext>
            </a:extLst>
          </p:cNvPr>
          <p:cNvSpPr txBox="1"/>
          <p:nvPr/>
        </p:nvSpPr>
        <p:spPr>
          <a:xfrm>
            <a:off x="7676258" y="4997835"/>
            <a:ext cx="1686687" cy="2717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260" tIns="25260" rIns="25260" bIns="25260" numCol="1" anchor="t">
            <a:spAutoFit/>
          </a:bodyPr>
          <a:lstStyle>
            <a:lvl1pPr>
              <a:lnSpc>
                <a:spcPct val="120000"/>
              </a:lnSpc>
              <a:defRPr sz="2600" b="0">
                <a:solidFill>
                  <a:srgbClr val="FFFFFF"/>
                </a:solidFill>
                <a:latin typeface="Roboto Medium"/>
                <a:ea typeface="Roboto Medium"/>
                <a:cs typeface="Roboto Medium"/>
                <a:sym typeface="Roboto Medium"/>
              </a:defRPr>
            </a:lvl1pPr>
          </a:lstStyle>
          <a:p>
            <a:pPr algn="ctr" defTabSz="410442" hangingPunct="0">
              <a:defRPr/>
            </a:pPr>
            <a:r>
              <a:rPr lang="en-US" sz="1292" kern="0">
                <a:solidFill>
                  <a:prstClr val="white"/>
                </a:solidFill>
                <a:latin typeface="Neutraface Text Book" panose="02000600030000020004" pitchFamily="2" charset="77"/>
              </a:rPr>
              <a:t>ONLINE DONATION</a:t>
            </a:r>
            <a:endParaRPr sz="1292" kern="0">
              <a:solidFill>
                <a:prstClr val="white"/>
              </a:solidFill>
              <a:latin typeface="Neutraface Text Book" panose="02000600030000020004" pitchFamily="2" charset="77"/>
            </a:endParaRPr>
          </a:p>
        </p:txBody>
      </p:sp>
      <p:sp>
        <p:nvSpPr>
          <p:cNvPr id="66" name="Content Strategy">
            <a:extLst>
              <a:ext uri="{FF2B5EF4-FFF2-40B4-BE49-F238E27FC236}">
                <a16:creationId xmlns:a16="http://schemas.microsoft.com/office/drawing/2014/main" id="{5F6D46FD-7408-4757-B311-8FA101BEB78E}"/>
              </a:ext>
            </a:extLst>
          </p:cNvPr>
          <p:cNvSpPr txBox="1"/>
          <p:nvPr/>
        </p:nvSpPr>
        <p:spPr>
          <a:xfrm>
            <a:off x="7864427" y="4645845"/>
            <a:ext cx="1332227" cy="2717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260" tIns="25260" rIns="25260" bIns="25260" numCol="1" anchor="t">
            <a:spAutoFit/>
          </a:bodyPr>
          <a:lstStyle>
            <a:lvl1pPr>
              <a:lnSpc>
                <a:spcPct val="120000"/>
              </a:lnSpc>
              <a:defRPr sz="2600" b="0">
                <a:solidFill>
                  <a:srgbClr val="FFFFFF"/>
                </a:solidFill>
                <a:latin typeface="Roboto Medium"/>
                <a:ea typeface="Roboto Medium"/>
                <a:cs typeface="Roboto Medium"/>
                <a:sym typeface="Roboto Medium"/>
              </a:defRPr>
            </a:lvl1pPr>
          </a:lstStyle>
          <a:p>
            <a:pPr algn="ctr" defTabSz="410442" hangingPunct="0">
              <a:defRPr/>
            </a:pPr>
            <a:r>
              <a:rPr lang="en-US" sz="1292" kern="0">
                <a:solidFill>
                  <a:srgbClr val="454752"/>
                </a:solidFill>
                <a:latin typeface="Neutraface Text Book" panose="02000600030000020004" pitchFamily="2" charset="77"/>
              </a:rPr>
              <a:t>PROGRAMMING</a:t>
            </a:r>
            <a:endParaRPr sz="1292" kern="0">
              <a:solidFill>
                <a:srgbClr val="454752"/>
              </a:solidFill>
              <a:latin typeface="Neutraface Text Book" panose="02000600030000020004" pitchFamily="2" charset="77"/>
            </a:endParaRPr>
          </a:p>
        </p:txBody>
      </p:sp>
      <p:sp>
        <p:nvSpPr>
          <p:cNvPr id="67" name="Content Strategy">
            <a:extLst>
              <a:ext uri="{FF2B5EF4-FFF2-40B4-BE49-F238E27FC236}">
                <a16:creationId xmlns:a16="http://schemas.microsoft.com/office/drawing/2014/main" id="{4E742B42-E844-48F7-9870-53570930D10D}"/>
              </a:ext>
            </a:extLst>
          </p:cNvPr>
          <p:cNvSpPr txBox="1"/>
          <p:nvPr/>
        </p:nvSpPr>
        <p:spPr>
          <a:xfrm>
            <a:off x="8302203" y="3000280"/>
            <a:ext cx="1332227" cy="5103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260" tIns="25260" rIns="25260" bIns="25260" numCol="1" anchor="t">
            <a:spAutoFit/>
          </a:bodyPr>
          <a:lstStyle>
            <a:lvl1pPr>
              <a:lnSpc>
                <a:spcPct val="120000"/>
              </a:lnSpc>
              <a:defRPr sz="2600" b="0">
                <a:solidFill>
                  <a:srgbClr val="FFFFFF"/>
                </a:solidFill>
                <a:latin typeface="Roboto Medium"/>
                <a:ea typeface="Roboto Medium"/>
                <a:cs typeface="Roboto Medium"/>
                <a:sym typeface="Roboto Medium"/>
              </a:defRPr>
            </a:lvl1pPr>
          </a:lstStyle>
          <a:p>
            <a:pPr algn="ctr" defTabSz="410442" hangingPunct="0">
              <a:defRPr/>
            </a:pPr>
            <a:r>
              <a:rPr lang="en-US" sz="1292" kern="0">
                <a:solidFill>
                  <a:srgbClr val="454752"/>
                </a:solidFill>
                <a:latin typeface="Neutraface Text Book" panose="02000600030000020004" pitchFamily="2" charset="77"/>
              </a:rPr>
              <a:t>PADDLE</a:t>
            </a:r>
          </a:p>
          <a:p>
            <a:pPr algn="ctr" defTabSz="410442" hangingPunct="0">
              <a:defRPr/>
            </a:pPr>
            <a:r>
              <a:rPr lang="en-US" sz="1292" kern="0">
                <a:solidFill>
                  <a:srgbClr val="454752"/>
                </a:solidFill>
                <a:latin typeface="Neutraface Text Book" panose="02000600030000020004" pitchFamily="2" charset="77"/>
              </a:rPr>
              <a:t> RAISE</a:t>
            </a:r>
            <a:endParaRPr sz="1292" kern="0">
              <a:solidFill>
                <a:srgbClr val="454752"/>
              </a:solidFill>
              <a:latin typeface="Neutraface Text Book" panose="02000600030000020004" pitchFamily="2" charset="77"/>
            </a:endParaRPr>
          </a:p>
        </p:txBody>
      </p:sp>
      <p:sp>
        <p:nvSpPr>
          <p:cNvPr id="70" name="Content Strategy">
            <a:extLst>
              <a:ext uri="{FF2B5EF4-FFF2-40B4-BE49-F238E27FC236}">
                <a16:creationId xmlns:a16="http://schemas.microsoft.com/office/drawing/2014/main" id="{057060D8-3DBD-4645-9255-3660902582CA}"/>
              </a:ext>
            </a:extLst>
          </p:cNvPr>
          <p:cNvSpPr txBox="1"/>
          <p:nvPr/>
        </p:nvSpPr>
        <p:spPr>
          <a:xfrm>
            <a:off x="7661873" y="2989135"/>
            <a:ext cx="895781" cy="5103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260" tIns="25260" rIns="25260" bIns="25260" numCol="1" anchor="t">
            <a:spAutoFit/>
          </a:bodyPr>
          <a:lstStyle>
            <a:lvl1pPr>
              <a:lnSpc>
                <a:spcPct val="120000"/>
              </a:lnSpc>
              <a:defRPr sz="2600" b="0">
                <a:solidFill>
                  <a:srgbClr val="FFFFFF"/>
                </a:solidFill>
                <a:latin typeface="Roboto Medium"/>
                <a:ea typeface="Roboto Medium"/>
                <a:cs typeface="Roboto Medium"/>
                <a:sym typeface="Roboto Medium"/>
              </a:defRPr>
            </a:lvl1pPr>
          </a:lstStyle>
          <a:p>
            <a:pPr algn="ctr" defTabSz="410442" hangingPunct="0">
              <a:defRPr/>
            </a:pPr>
            <a:r>
              <a:rPr lang="en-US" sz="1292" kern="0">
                <a:solidFill>
                  <a:srgbClr val="454752"/>
                </a:solidFill>
                <a:latin typeface="Neutraface Text Book" panose="02000600030000020004" pitchFamily="2" charset="77"/>
              </a:rPr>
              <a:t>MOBILE BID</a:t>
            </a:r>
            <a:endParaRPr sz="1292" kern="0">
              <a:solidFill>
                <a:srgbClr val="454752"/>
              </a:solidFill>
              <a:latin typeface="Neutraface Text Book" panose="02000600030000020004" pitchFamily="2" charset="77"/>
            </a:endParaRPr>
          </a:p>
        </p:txBody>
      </p:sp>
      <p:sp>
        <p:nvSpPr>
          <p:cNvPr id="57" name="Content Strategy">
            <a:extLst>
              <a:ext uri="{FF2B5EF4-FFF2-40B4-BE49-F238E27FC236}">
                <a16:creationId xmlns:a16="http://schemas.microsoft.com/office/drawing/2014/main" id="{67316E48-159A-4862-AD35-E52762E6B65E}"/>
              </a:ext>
            </a:extLst>
          </p:cNvPr>
          <p:cNvSpPr txBox="1"/>
          <p:nvPr/>
        </p:nvSpPr>
        <p:spPr>
          <a:xfrm>
            <a:off x="168219" y="4082555"/>
            <a:ext cx="1284800" cy="271779"/>
          </a:xfrm>
          <a:prstGeom prst="rect">
            <a:avLst/>
          </a:prstGeom>
          <a:solidFill>
            <a:schemeClr val="bg1"/>
          </a:solidFill>
          <a:ln w="38100" cap="flat">
            <a:solidFill>
              <a:srgbClr val="F4D075"/>
            </a:solid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260" tIns="25260" rIns="25260" bIns="25260" numCol="1" anchor="t">
            <a:spAutoFit/>
          </a:bodyPr>
          <a:lstStyle>
            <a:lvl1pPr>
              <a:lnSpc>
                <a:spcPct val="120000"/>
              </a:lnSpc>
              <a:defRPr sz="2600" b="0">
                <a:solidFill>
                  <a:srgbClr val="FFFFFF"/>
                </a:solidFill>
                <a:latin typeface="Roboto Medium"/>
                <a:ea typeface="Roboto Medium"/>
                <a:cs typeface="Roboto Medium"/>
                <a:sym typeface="Roboto Medium"/>
              </a:defRPr>
            </a:lvl1pPr>
          </a:lstStyle>
          <a:p>
            <a:pPr algn="ctr" defTabSz="410442" hangingPunct="0">
              <a:defRPr/>
            </a:pPr>
            <a:r>
              <a:rPr lang="en-US" sz="1292" kern="0">
                <a:solidFill>
                  <a:srgbClr val="454752"/>
                </a:solidFill>
                <a:latin typeface="Neutraface Text Book" panose="02000600030000020004" pitchFamily="2" charset="77"/>
              </a:rPr>
              <a:t>PROMOTION</a:t>
            </a:r>
            <a:endParaRPr sz="1292" kern="0">
              <a:solidFill>
                <a:srgbClr val="454752"/>
              </a:solidFill>
              <a:latin typeface="Neutraface Text Book" panose="02000600030000020004" pitchFamily="2" charset="77"/>
            </a:endParaRPr>
          </a:p>
        </p:txBody>
      </p:sp>
      <p:sp>
        <p:nvSpPr>
          <p:cNvPr id="6" name="Flowchart: Alternate Process 5">
            <a:extLst>
              <a:ext uri="{FF2B5EF4-FFF2-40B4-BE49-F238E27FC236}">
                <a16:creationId xmlns:a16="http://schemas.microsoft.com/office/drawing/2014/main" id="{90ACBFAD-BA89-4675-BBC2-27D275F24211}"/>
              </a:ext>
            </a:extLst>
          </p:cNvPr>
          <p:cNvSpPr/>
          <p:nvPr/>
        </p:nvSpPr>
        <p:spPr>
          <a:xfrm>
            <a:off x="9541310" y="2279224"/>
            <a:ext cx="1587775" cy="1808144"/>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9287"/>
            <a:endParaRPr lang="en-US" sz="1790">
              <a:solidFill>
                <a:prstClr val="white"/>
              </a:solidFill>
              <a:latin typeface="Calibri" panose="020F0502020204030204"/>
            </a:endParaRPr>
          </a:p>
        </p:txBody>
      </p:sp>
      <p:pic>
        <p:nvPicPr>
          <p:cNvPr id="5" name="Picture 4">
            <a:extLst>
              <a:ext uri="{FF2B5EF4-FFF2-40B4-BE49-F238E27FC236}">
                <a16:creationId xmlns:a16="http://schemas.microsoft.com/office/drawing/2014/main" id="{173D129E-D950-4ADD-818F-406839971934}"/>
              </a:ext>
            </a:extLst>
          </p:cNvPr>
          <p:cNvPicPr>
            <a:picLocks noChangeAspect="1"/>
          </p:cNvPicPr>
          <p:nvPr/>
        </p:nvPicPr>
        <p:blipFill>
          <a:blip r:embed="rId3"/>
          <a:stretch>
            <a:fillRect/>
          </a:stretch>
        </p:blipFill>
        <p:spPr>
          <a:xfrm rot="10800000">
            <a:off x="9314597" y="2522925"/>
            <a:ext cx="932393" cy="1548570"/>
          </a:xfrm>
          <a:prstGeom prst="rect">
            <a:avLst/>
          </a:prstGeom>
        </p:spPr>
      </p:pic>
      <p:sp>
        <p:nvSpPr>
          <p:cNvPr id="8" name="Flowchart: Alternate Process 7">
            <a:extLst>
              <a:ext uri="{FF2B5EF4-FFF2-40B4-BE49-F238E27FC236}">
                <a16:creationId xmlns:a16="http://schemas.microsoft.com/office/drawing/2014/main" id="{A74949ED-D600-4C22-8FC8-176628F0407E}"/>
              </a:ext>
            </a:extLst>
          </p:cNvPr>
          <p:cNvSpPr/>
          <p:nvPr/>
        </p:nvSpPr>
        <p:spPr>
          <a:xfrm>
            <a:off x="9592365" y="4630113"/>
            <a:ext cx="1531149" cy="1855974"/>
          </a:xfrm>
          <a:prstGeom prst="flowChartAlternateProcess">
            <a:avLst/>
          </a:prstGeom>
          <a:solidFill>
            <a:srgbClr val="41B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9287"/>
            <a:endParaRPr lang="en-US" sz="1790">
              <a:solidFill>
                <a:prstClr val="white"/>
              </a:solidFill>
              <a:latin typeface="Calibri" panose="020F0502020204030204"/>
            </a:endParaRPr>
          </a:p>
        </p:txBody>
      </p:sp>
      <p:sp>
        <p:nvSpPr>
          <p:cNvPr id="51" name="Flowchart: Alternate Process 50">
            <a:extLst>
              <a:ext uri="{FF2B5EF4-FFF2-40B4-BE49-F238E27FC236}">
                <a16:creationId xmlns:a16="http://schemas.microsoft.com/office/drawing/2014/main" id="{718696A6-3096-415E-BCA1-B286D18FD82A}"/>
              </a:ext>
            </a:extLst>
          </p:cNvPr>
          <p:cNvSpPr/>
          <p:nvPr/>
        </p:nvSpPr>
        <p:spPr>
          <a:xfrm>
            <a:off x="10178077" y="5034747"/>
            <a:ext cx="2903660" cy="240527"/>
          </a:xfrm>
          <a:prstGeom prst="flowChartAlternateProcess">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9287"/>
            <a:endParaRPr lang="en-US" sz="1790">
              <a:solidFill>
                <a:prstClr val="white"/>
              </a:solidFill>
              <a:latin typeface="Calibri" panose="020F0502020204030204"/>
            </a:endParaRPr>
          </a:p>
        </p:txBody>
      </p:sp>
      <p:pic>
        <p:nvPicPr>
          <p:cNvPr id="16" name="Picture 15">
            <a:extLst>
              <a:ext uri="{FF2B5EF4-FFF2-40B4-BE49-F238E27FC236}">
                <a16:creationId xmlns:a16="http://schemas.microsoft.com/office/drawing/2014/main" id="{0B06786C-8E78-4C73-A49C-9FCE7A2018C3}"/>
              </a:ext>
            </a:extLst>
          </p:cNvPr>
          <p:cNvPicPr>
            <a:picLocks noChangeAspect="1"/>
          </p:cNvPicPr>
          <p:nvPr/>
        </p:nvPicPr>
        <p:blipFill rotWithShape="1">
          <a:blip r:embed="rId4"/>
          <a:srcRect b="11179"/>
          <a:stretch/>
        </p:blipFill>
        <p:spPr>
          <a:xfrm rot="10800000">
            <a:off x="9367537" y="4561563"/>
            <a:ext cx="895110" cy="1238102"/>
          </a:xfrm>
          <a:prstGeom prst="rect">
            <a:avLst/>
          </a:prstGeom>
        </p:spPr>
      </p:pic>
      <p:sp>
        <p:nvSpPr>
          <p:cNvPr id="60" name="Content Strategy">
            <a:extLst>
              <a:ext uri="{FF2B5EF4-FFF2-40B4-BE49-F238E27FC236}">
                <a16:creationId xmlns:a16="http://schemas.microsoft.com/office/drawing/2014/main" id="{A7ED3B1C-D95E-403B-B2C8-A361C6196ECB}"/>
              </a:ext>
            </a:extLst>
          </p:cNvPr>
          <p:cNvSpPr txBox="1"/>
          <p:nvPr/>
        </p:nvSpPr>
        <p:spPr>
          <a:xfrm>
            <a:off x="10537387" y="3963196"/>
            <a:ext cx="1147256" cy="510370"/>
          </a:xfrm>
          <a:prstGeom prst="rect">
            <a:avLst/>
          </a:prstGeom>
          <a:solidFill>
            <a:schemeClr val="bg1"/>
          </a:solidFill>
          <a:ln w="38100" cap="flat">
            <a:solidFill>
              <a:srgbClr val="F4D075"/>
            </a:solid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260" tIns="25260" rIns="25260" bIns="25260" numCol="1" anchor="t">
            <a:spAutoFit/>
          </a:bodyPr>
          <a:lstStyle>
            <a:lvl1pPr>
              <a:lnSpc>
                <a:spcPct val="120000"/>
              </a:lnSpc>
              <a:defRPr sz="2600" b="0">
                <a:solidFill>
                  <a:srgbClr val="FFFFFF"/>
                </a:solidFill>
                <a:latin typeface="Roboto Medium"/>
                <a:ea typeface="Roboto Medium"/>
                <a:cs typeface="Roboto Medium"/>
                <a:sym typeface="Roboto Medium"/>
              </a:defRPr>
            </a:lvl1pPr>
          </a:lstStyle>
          <a:p>
            <a:pPr algn="ctr" defTabSz="410442" hangingPunct="0">
              <a:defRPr/>
            </a:pPr>
            <a:r>
              <a:rPr lang="en-US" sz="1292" kern="0">
                <a:solidFill>
                  <a:srgbClr val="454752"/>
                </a:solidFill>
                <a:latin typeface="Neutraface Text Book" panose="02000600030000020004" pitchFamily="2" charset="77"/>
              </a:rPr>
              <a:t>EVENT </a:t>
            </a:r>
          </a:p>
          <a:p>
            <a:pPr algn="ctr" defTabSz="410442" hangingPunct="0">
              <a:defRPr/>
            </a:pPr>
            <a:r>
              <a:rPr lang="en-US" sz="1292" kern="0">
                <a:solidFill>
                  <a:srgbClr val="454752"/>
                </a:solidFill>
                <a:latin typeface="Neutraface Text Book" panose="02000600030000020004" pitchFamily="2" charset="77"/>
              </a:rPr>
              <a:t>END</a:t>
            </a:r>
            <a:endParaRPr sz="1292" kern="0">
              <a:solidFill>
                <a:srgbClr val="454752"/>
              </a:solidFill>
              <a:latin typeface="Neutraface Text Book" panose="02000600030000020004" pitchFamily="2" charset="77"/>
            </a:endParaRPr>
          </a:p>
        </p:txBody>
      </p:sp>
      <p:sp>
        <p:nvSpPr>
          <p:cNvPr id="61" name="Flowchart: Alternate Process 60">
            <a:extLst>
              <a:ext uri="{FF2B5EF4-FFF2-40B4-BE49-F238E27FC236}">
                <a16:creationId xmlns:a16="http://schemas.microsoft.com/office/drawing/2014/main" id="{571CF7C3-B7C9-4BE7-ADCB-817EDF53A550}"/>
              </a:ext>
            </a:extLst>
          </p:cNvPr>
          <p:cNvSpPr/>
          <p:nvPr/>
        </p:nvSpPr>
        <p:spPr>
          <a:xfrm>
            <a:off x="9953201" y="3131710"/>
            <a:ext cx="2903660" cy="234833"/>
          </a:xfrm>
          <a:prstGeom prst="flowChartAlternateProcess">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9287"/>
            <a:endParaRPr lang="en-US" sz="1790">
              <a:solidFill>
                <a:prstClr val="white"/>
              </a:solidFill>
              <a:latin typeface="Calibri" panose="020F0502020204030204"/>
            </a:endParaRPr>
          </a:p>
        </p:txBody>
      </p:sp>
      <p:sp>
        <p:nvSpPr>
          <p:cNvPr id="72" name="Content Strategy">
            <a:extLst>
              <a:ext uri="{FF2B5EF4-FFF2-40B4-BE49-F238E27FC236}">
                <a16:creationId xmlns:a16="http://schemas.microsoft.com/office/drawing/2014/main" id="{DFEE2383-1DEB-428D-9EA5-02363E477D16}"/>
              </a:ext>
            </a:extLst>
          </p:cNvPr>
          <p:cNvSpPr txBox="1"/>
          <p:nvPr/>
        </p:nvSpPr>
        <p:spPr>
          <a:xfrm>
            <a:off x="10298998" y="2754651"/>
            <a:ext cx="1662890" cy="2717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260" tIns="25260" rIns="25260" bIns="25260" numCol="1" anchor="t">
            <a:spAutoFit/>
          </a:bodyPr>
          <a:lstStyle>
            <a:lvl1pPr>
              <a:lnSpc>
                <a:spcPct val="120000"/>
              </a:lnSpc>
              <a:defRPr sz="2600" b="0">
                <a:solidFill>
                  <a:srgbClr val="FFFFFF"/>
                </a:solidFill>
                <a:latin typeface="Roboto Medium"/>
                <a:ea typeface="Roboto Medium"/>
                <a:cs typeface="Roboto Medium"/>
                <a:sym typeface="Roboto Medium"/>
              </a:defRPr>
            </a:lvl1pPr>
          </a:lstStyle>
          <a:p>
            <a:pPr algn="ctr" defTabSz="410442" hangingPunct="0">
              <a:defRPr/>
            </a:pPr>
            <a:r>
              <a:rPr lang="en-US" sz="1292" kern="0">
                <a:solidFill>
                  <a:srgbClr val="454752"/>
                </a:solidFill>
                <a:latin typeface="Neutraface Text Book" panose="02000600030000020004" pitchFamily="2" charset="77"/>
              </a:rPr>
              <a:t>CHECK-OUT</a:t>
            </a:r>
            <a:endParaRPr sz="1292" kern="0">
              <a:solidFill>
                <a:srgbClr val="454752"/>
              </a:solidFill>
              <a:latin typeface="Neutraface Text Book" panose="02000600030000020004" pitchFamily="2" charset="77"/>
            </a:endParaRPr>
          </a:p>
        </p:txBody>
      </p:sp>
      <p:sp>
        <p:nvSpPr>
          <p:cNvPr id="74" name="Content Strategy">
            <a:extLst>
              <a:ext uri="{FF2B5EF4-FFF2-40B4-BE49-F238E27FC236}">
                <a16:creationId xmlns:a16="http://schemas.microsoft.com/office/drawing/2014/main" id="{924CCF47-3063-41B6-9FB6-6DCA82F9AC14}"/>
              </a:ext>
            </a:extLst>
          </p:cNvPr>
          <p:cNvSpPr txBox="1"/>
          <p:nvPr/>
        </p:nvSpPr>
        <p:spPr>
          <a:xfrm>
            <a:off x="10322253" y="5401598"/>
            <a:ext cx="1662890" cy="2717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260" tIns="25260" rIns="25260" bIns="25260" numCol="1" anchor="t">
            <a:spAutoFit/>
          </a:bodyPr>
          <a:lstStyle>
            <a:lvl1pPr>
              <a:lnSpc>
                <a:spcPct val="120000"/>
              </a:lnSpc>
              <a:defRPr sz="2600" b="0">
                <a:solidFill>
                  <a:srgbClr val="FFFFFF"/>
                </a:solidFill>
                <a:latin typeface="Roboto Medium"/>
                <a:ea typeface="Roboto Medium"/>
                <a:cs typeface="Roboto Medium"/>
                <a:sym typeface="Roboto Medium"/>
              </a:defRPr>
            </a:lvl1pPr>
          </a:lstStyle>
          <a:p>
            <a:pPr algn="ctr" defTabSz="410442" hangingPunct="0">
              <a:defRPr/>
            </a:pPr>
            <a:r>
              <a:rPr lang="en-US" sz="1292" kern="0">
                <a:solidFill>
                  <a:prstClr val="white"/>
                </a:solidFill>
                <a:latin typeface="Neutraface Text Book" panose="02000600030000020004" pitchFamily="2" charset="77"/>
              </a:rPr>
              <a:t>CHECK-OUT</a:t>
            </a:r>
            <a:endParaRPr sz="1292" kern="0">
              <a:solidFill>
                <a:prstClr val="white"/>
              </a:solidFill>
              <a:latin typeface="Neutraface Text Book" panose="02000600030000020004" pitchFamily="2" charset="77"/>
            </a:endParaRPr>
          </a:p>
        </p:txBody>
      </p:sp>
      <p:sp>
        <p:nvSpPr>
          <p:cNvPr id="76" name="Фигура">
            <a:extLst>
              <a:ext uri="{FF2B5EF4-FFF2-40B4-BE49-F238E27FC236}">
                <a16:creationId xmlns:a16="http://schemas.microsoft.com/office/drawing/2014/main" id="{82928CA3-4F25-4794-AE9B-12060E08B23B}"/>
              </a:ext>
            </a:extLst>
          </p:cNvPr>
          <p:cNvSpPr/>
          <p:nvPr/>
        </p:nvSpPr>
        <p:spPr>
          <a:xfrm>
            <a:off x="11041945" y="3155210"/>
            <a:ext cx="155263" cy="155265"/>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13788" y="6371"/>
                </a:moveTo>
                <a:cubicBezTo>
                  <a:pt x="13984" y="6371"/>
                  <a:pt x="14180" y="6430"/>
                  <a:pt x="14352" y="6547"/>
                </a:cubicBezTo>
                <a:cubicBezTo>
                  <a:pt x="14512" y="6661"/>
                  <a:pt x="14658" y="6814"/>
                  <a:pt x="14755" y="6915"/>
                </a:cubicBezTo>
                <a:cubicBezTo>
                  <a:pt x="14851" y="7016"/>
                  <a:pt x="14997" y="7169"/>
                  <a:pt x="15107" y="7336"/>
                </a:cubicBezTo>
                <a:cubicBezTo>
                  <a:pt x="15330" y="7696"/>
                  <a:pt x="15330" y="8159"/>
                  <a:pt x="15107" y="8519"/>
                </a:cubicBezTo>
                <a:cubicBezTo>
                  <a:pt x="14997" y="8686"/>
                  <a:pt x="14851" y="8838"/>
                  <a:pt x="14755" y="8939"/>
                </a:cubicBezTo>
                <a:lnTo>
                  <a:pt x="9620" y="14312"/>
                </a:lnTo>
                <a:cubicBezTo>
                  <a:pt x="9524" y="14413"/>
                  <a:pt x="9377" y="14567"/>
                  <a:pt x="9218" y="14682"/>
                </a:cubicBezTo>
                <a:cubicBezTo>
                  <a:pt x="9040" y="14803"/>
                  <a:pt x="8836" y="14859"/>
                  <a:pt x="8632" y="14855"/>
                </a:cubicBezTo>
                <a:cubicBezTo>
                  <a:pt x="8428" y="14860"/>
                  <a:pt x="8224" y="14803"/>
                  <a:pt x="8045" y="14682"/>
                </a:cubicBezTo>
                <a:cubicBezTo>
                  <a:pt x="7886" y="14567"/>
                  <a:pt x="7739" y="14413"/>
                  <a:pt x="7643" y="14312"/>
                </a:cubicBezTo>
                <a:lnTo>
                  <a:pt x="4989" y="11536"/>
                </a:lnTo>
                <a:cubicBezTo>
                  <a:pt x="4893" y="11436"/>
                  <a:pt x="4747" y="11282"/>
                  <a:pt x="4637" y="11115"/>
                </a:cubicBezTo>
                <a:cubicBezTo>
                  <a:pt x="4414" y="10756"/>
                  <a:pt x="4414" y="10291"/>
                  <a:pt x="4637" y="9931"/>
                </a:cubicBezTo>
                <a:cubicBezTo>
                  <a:pt x="4747" y="9764"/>
                  <a:pt x="4893" y="9612"/>
                  <a:pt x="4989" y="9511"/>
                </a:cubicBezTo>
                <a:cubicBezTo>
                  <a:pt x="5086" y="9411"/>
                  <a:pt x="5232" y="9257"/>
                  <a:pt x="5392" y="9142"/>
                </a:cubicBezTo>
                <a:cubicBezTo>
                  <a:pt x="5736" y="8908"/>
                  <a:pt x="6178" y="8908"/>
                  <a:pt x="6522" y="9142"/>
                </a:cubicBezTo>
                <a:cubicBezTo>
                  <a:pt x="6682" y="9257"/>
                  <a:pt x="6828" y="9411"/>
                  <a:pt x="6924" y="9511"/>
                </a:cubicBezTo>
                <a:lnTo>
                  <a:pt x="8632" y="11298"/>
                </a:lnTo>
                <a:lnTo>
                  <a:pt x="12821" y="6915"/>
                </a:lnTo>
                <a:cubicBezTo>
                  <a:pt x="12917" y="6814"/>
                  <a:pt x="13062" y="6661"/>
                  <a:pt x="13222" y="6547"/>
                </a:cubicBezTo>
                <a:cubicBezTo>
                  <a:pt x="13394" y="6430"/>
                  <a:pt x="13591" y="6371"/>
                  <a:pt x="13788" y="6371"/>
                </a:cubicBezTo>
                <a:close/>
              </a:path>
            </a:pathLst>
          </a:custGeom>
          <a:solidFill>
            <a:srgbClr val="4AC0B2"/>
          </a:solidFill>
          <a:ln w="12700" cap="flat">
            <a:noFill/>
            <a:miter lim="400000"/>
          </a:ln>
          <a:effectLst/>
        </p:spPr>
        <p:txBody>
          <a:bodyPr wrap="square" lIns="0" tIns="0" rIns="0" bIns="0" numCol="1" anchor="ctr">
            <a:noAutofit/>
          </a:bodyPr>
          <a:lstStyle/>
          <a:p>
            <a:pPr algn="ctr" defTabSz="410442" hangingPunct="0">
              <a:defRPr sz="3200" b="0">
                <a:solidFill>
                  <a:srgbClr val="FFFFFF"/>
                </a:solidFill>
                <a:latin typeface="+mn-lt"/>
                <a:ea typeface="+mn-ea"/>
                <a:cs typeface="+mn-cs"/>
                <a:sym typeface="Helvetica Neue Medium"/>
              </a:defRPr>
            </a:pPr>
            <a:endParaRPr sz="1592" kern="0">
              <a:solidFill>
                <a:srgbClr val="FFFFFF"/>
              </a:solidFill>
              <a:latin typeface="Neutraface Text Book" panose="02000600030000020004" pitchFamily="2" charset="77"/>
              <a:ea typeface="Helvetica Neue Medium"/>
              <a:cs typeface="Helvetica Neue Medium"/>
              <a:sym typeface="Helvetica Neue Medium"/>
            </a:endParaRPr>
          </a:p>
        </p:txBody>
      </p:sp>
      <p:sp>
        <p:nvSpPr>
          <p:cNvPr id="77" name="Фигура">
            <a:extLst>
              <a:ext uri="{FF2B5EF4-FFF2-40B4-BE49-F238E27FC236}">
                <a16:creationId xmlns:a16="http://schemas.microsoft.com/office/drawing/2014/main" id="{17716F11-3416-413E-8E4D-7DE8288999DA}"/>
              </a:ext>
            </a:extLst>
          </p:cNvPr>
          <p:cNvSpPr/>
          <p:nvPr/>
        </p:nvSpPr>
        <p:spPr>
          <a:xfrm>
            <a:off x="11057528" y="5089441"/>
            <a:ext cx="155263" cy="155265"/>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13788" y="6371"/>
                </a:moveTo>
                <a:cubicBezTo>
                  <a:pt x="13984" y="6371"/>
                  <a:pt x="14180" y="6430"/>
                  <a:pt x="14352" y="6547"/>
                </a:cubicBezTo>
                <a:cubicBezTo>
                  <a:pt x="14512" y="6661"/>
                  <a:pt x="14658" y="6814"/>
                  <a:pt x="14755" y="6915"/>
                </a:cubicBezTo>
                <a:cubicBezTo>
                  <a:pt x="14851" y="7016"/>
                  <a:pt x="14997" y="7169"/>
                  <a:pt x="15107" y="7336"/>
                </a:cubicBezTo>
                <a:cubicBezTo>
                  <a:pt x="15330" y="7696"/>
                  <a:pt x="15330" y="8159"/>
                  <a:pt x="15107" y="8519"/>
                </a:cubicBezTo>
                <a:cubicBezTo>
                  <a:pt x="14997" y="8686"/>
                  <a:pt x="14851" y="8838"/>
                  <a:pt x="14755" y="8939"/>
                </a:cubicBezTo>
                <a:lnTo>
                  <a:pt x="9620" y="14312"/>
                </a:lnTo>
                <a:cubicBezTo>
                  <a:pt x="9524" y="14413"/>
                  <a:pt x="9377" y="14567"/>
                  <a:pt x="9218" y="14682"/>
                </a:cubicBezTo>
                <a:cubicBezTo>
                  <a:pt x="9040" y="14803"/>
                  <a:pt x="8836" y="14859"/>
                  <a:pt x="8632" y="14855"/>
                </a:cubicBezTo>
                <a:cubicBezTo>
                  <a:pt x="8428" y="14860"/>
                  <a:pt x="8224" y="14803"/>
                  <a:pt x="8045" y="14682"/>
                </a:cubicBezTo>
                <a:cubicBezTo>
                  <a:pt x="7886" y="14567"/>
                  <a:pt x="7739" y="14413"/>
                  <a:pt x="7643" y="14312"/>
                </a:cubicBezTo>
                <a:lnTo>
                  <a:pt x="4989" y="11536"/>
                </a:lnTo>
                <a:cubicBezTo>
                  <a:pt x="4893" y="11436"/>
                  <a:pt x="4747" y="11282"/>
                  <a:pt x="4637" y="11115"/>
                </a:cubicBezTo>
                <a:cubicBezTo>
                  <a:pt x="4414" y="10756"/>
                  <a:pt x="4414" y="10291"/>
                  <a:pt x="4637" y="9931"/>
                </a:cubicBezTo>
                <a:cubicBezTo>
                  <a:pt x="4747" y="9764"/>
                  <a:pt x="4893" y="9612"/>
                  <a:pt x="4989" y="9511"/>
                </a:cubicBezTo>
                <a:cubicBezTo>
                  <a:pt x="5086" y="9411"/>
                  <a:pt x="5232" y="9257"/>
                  <a:pt x="5392" y="9142"/>
                </a:cubicBezTo>
                <a:cubicBezTo>
                  <a:pt x="5736" y="8908"/>
                  <a:pt x="6178" y="8908"/>
                  <a:pt x="6522" y="9142"/>
                </a:cubicBezTo>
                <a:cubicBezTo>
                  <a:pt x="6682" y="9257"/>
                  <a:pt x="6828" y="9411"/>
                  <a:pt x="6924" y="9511"/>
                </a:cubicBezTo>
                <a:lnTo>
                  <a:pt x="8632" y="11298"/>
                </a:lnTo>
                <a:lnTo>
                  <a:pt x="12821" y="6915"/>
                </a:lnTo>
                <a:cubicBezTo>
                  <a:pt x="12917" y="6814"/>
                  <a:pt x="13062" y="6661"/>
                  <a:pt x="13222" y="6547"/>
                </a:cubicBezTo>
                <a:cubicBezTo>
                  <a:pt x="13394" y="6430"/>
                  <a:pt x="13591" y="6371"/>
                  <a:pt x="13788" y="6371"/>
                </a:cubicBezTo>
                <a:close/>
              </a:path>
            </a:pathLst>
          </a:custGeom>
          <a:solidFill>
            <a:srgbClr val="4AC0B2"/>
          </a:solidFill>
          <a:ln w="12700" cap="flat">
            <a:noFill/>
            <a:miter lim="400000"/>
          </a:ln>
          <a:effectLst/>
        </p:spPr>
        <p:txBody>
          <a:bodyPr wrap="square" lIns="0" tIns="0" rIns="0" bIns="0" numCol="1" anchor="ctr">
            <a:noAutofit/>
          </a:bodyPr>
          <a:lstStyle/>
          <a:p>
            <a:pPr algn="ctr" defTabSz="410442" hangingPunct="0">
              <a:defRPr sz="3200" b="0">
                <a:solidFill>
                  <a:srgbClr val="FFFFFF"/>
                </a:solidFill>
                <a:latin typeface="+mn-lt"/>
                <a:ea typeface="+mn-ea"/>
                <a:cs typeface="+mn-cs"/>
                <a:sym typeface="Helvetica Neue Medium"/>
              </a:defRPr>
            </a:pPr>
            <a:endParaRPr sz="1592" kern="0">
              <a:solidFill>
                <a:srgbClr val="FFFFFF"/>
              </a:solidFill>
              <a:latin typeface="Neutraface Text Book" panose="02000600030000020004" pitchFamily="2" charset="77"/>
              <a:ea typeface="Helvetica Neue Medium"/>
              <a:cs typeface="Helvetica Neue Medium"/>
              <a:sym typeface="Helvetica Neue Medium"/>
            </a:endParaRPr>
          </a:p>
        </p:txBody>
      </p:sp>
      <p:pic>
        <p:nvPicPr>
          <p:cNvPr id="27" name="Graphic 26" descr="Ticket outline">
            <a:extLst>
              <a:ext uri="{FF2B5EF4-FFF2-40B4-BE49-F238E27FC236}">
                <a16:creationId xmlns:a16="http://schemas.microsoft.com/office/drawing/2014/main" id="{EA8D9387-A7C7-4A82-B6F6-F1CC938D2A5C}"/>
              </a:ext>
            </a:extLst>
          </p:cNvPr>
          <p:cNvPicPr>
            <a:picLocks noChangeAspect="1"/>
          </p:cNvPicPr>
          <p:nvPr/>
        </p:nvPicPr>
        <p:blipFill>
          <a:blip r:embed="rId5">
            <a:lum bright="70000" contrast="-7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231" y="2522924"/>
            <a:ext cx="721985" cy="721985"/>
          </a:xfrm>
          <a:prstGeom prst="rect">
            <a:avLst/>
          </a:prstGeom>
        </p:spPr>
      </p:pic>
      <p:pic>
        <p:nvPicPr>
          <p:cNvPr id="32" name="Graphic 31" descr="Internet outline">
            <a:extLst>
              <a:ext uri="{FF2B5EF4-FFF2-40B4-BE49-F238E27FC236}">
                <a16:creationId xmlns:a16="http://schemas.microsoft.com/office/drawing/2014/main" id="{3CD080CB-9844-49F5-AC81-B7D808A3FFC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2859" y="5082799"/>
            <a:ext cx="909341" cy="909341"/>
          </a:xfrm>
          <a:prstGeom prst="rect">
            <a:avLst/>
          </a:prstGeom>
        </p:spPr>
      </p:pic>
      <p:pic>
        <p:nvPicPr>
          <p:cNvPr id="52" name="Graphic 51" descr="Check In outline">
            <a:extLst>
              <a:ext uri="{FF2B5EF4-FFF2-40B4-BE49-F238E27FC236}">
                <a16:creationId xmlns:a16="http://schemas.microsoft.com/office/drawing/2014/main" id="{72B37D4D-1B17-49E8-A669-516FF87D8035}"/>
              </a:ext>
            </a:extLst>
          </p:cNvPr>
          <p:cNvPicPr>
            <a:picLocks noChangeAspect="1"/>
          </p:cNvPicPr>
          <p:nvPr/>
        </p:nvPicPr>
        <p:blipFill>
          <a:blip r:embed="rId9">
            <a:lum bright="70000" contrast="-70000"/>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61449" y="2057603"/>
            <a:ext cx="660645" cy="660645"/>
          </a:xfrm>
          <a:prstGeom prst="rect">
            <a:avLst/>
          </a:prstGeom>
        </p:spPr>
      </p:pic>
      <p:pic>
        <p:nvPicPr>
          <p:cNvPr id="59" name="Graphic 58" descr="Programmer female outline">
            <a:extLst>
              <a:ext uri="{FF2B5EF4-FFF2-40B4-BE49-F238E27FC236}">
                <a16:creationId xmlns:a16="http://schemas.microsoft.com/office/drawing/2014/main" id="{157E33FB-0D24-4F62-A167-3DF5BF8FB54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775504" y="5716245"/>
            <a:ext cx="660738" cy="660738"/>
          </a:xfrm>
          <a:prstGeom prst="rect">
            <a:avLst/>
          </a:prstGeom>
        </p:spPr>
      </p:pic>
      <p:pic>
        <p:nvPicPr>
          <p:cNvPr id="18" name="Picture 17" descr="Icon&#10;&#10;Description automatically generated">
            <a:extLst>
              <a:ext uri="{FF2B5EF4-FFF2-40B4-BE49-F238E27FC236}">
                <a16:creationId xmlns:a16="http://schemas.microsoft.com/office/drawing/2014/main" id="{BB43627F-77C7-C24E-A2D6-5D9EA8E64452}"/>
              </a:ext>
            </a:extLst>
          </p:cNvPr>
          <p:cNvPicPr>
            <a:picLocks noChangeAspect="1"/>
          </p:cNvPicPr>
          <p:nvPr/>
        </p:nvPicPr>
        <p:blipFill>
          <a:blip r:embed="rId13">
            <a:lum bright="70000" contrast="-70000"/>
            <a:extLst>
              <a:ext uri="{28A0092B-C50C-407E-A947-70E740481C1C}">
                <a14:useLocalDpi xmlns:a14="http://schemas.microsoft.com/office/drawing/2010/main" val="0"/>
              </a:ext>
            </a:extLst>
          </a:blip>
          <a:stretch>
            <a:fillRect/>
          </a:stretch>
        </p:blipFill>
        <p:spPr>
          <a:xfrm>
            <a:off x="8170985" y="1897759"/>
            <a:ext cx="765430" cy="765430"/>
          </a:xfrm>
          <a:prstGeom prst="rect">
            <a:avLst/>
          </a:prstGeom>
        </p:spPr>
      </p:pic>
      <p:pic>
        <p:nvPicPr>
          <p:cNvPr id="19" name="Picture 18">
            <a:extLst>
              <a:ext uri="{FF2B5EF4-FFF2-40B4-BE49-F238E27FC236}">
                <a16:creationId xmlns:a16="http://schemas.microsoft.com/office/drawing/2014/main" id="{1E5801AD-15EB-BD42-A4E0-DD4BAFC9C075}"/>
              </a:ext>
            </a:extLst>
          </p:cNvPr>
          <p:cNvPicPr>
            <a:picLocks noChangeAspect="1"/>
          </p:cNvPicPr>
          <p:nvPr/>
        </p:nvPicPr>
        <p:blipFill>
          <a:blip r:embed="rId14">
            <a:lum bright="70000" contrast="-70000"/>
          </a:blip>
          <a:stretch>
            <a:fillRect/>
          </a:stretch>
        </p:blipFill>
        <p:spPr>
          <a:xfrm>
            <a:off x="10671466" y="1989751"/>
            <a:ext cx="805957" cy="805957"/>
          </a:xfrm>
          <a:prstGeom prst="rect">
            <a:avLst/>
          </a:prstGeom>
        </p:spPr>
      </p:pic>
      <p:grpSp>
        <p:nvGrpSpPr>
          <p:cNvPr id="23" name="Group 22">
            <a:extLst>
              <a:ext uri="{FF2B5EF4-FFF2-40B4-BE49-F238E27FC236}">
                <a16:creationId xmlns:a16="http://schemas.microsoft.com/office/drawing/2014/main" id="{1D0E6255-EECB-294B-8A16-51BAE78293BC}"/>
              </a:ext>
            </a:extLst>
          </p:cNvPr>
          <p:cNvGrpSpPr/>
          <p:nvPr/>
        </p:nvGrpSpPr>
        <p:grpSpPr>
          <a:xfrm>
            <a:off x="8082735" y="5661441"/>
            <a:ext cx="849447" cy="849447"/>
            <a:chOff x="8088252" y="5667640"/>
            <a:chExt cx="851807" cy="851807"/>
          </a:xfrm>
        </p:grpSpPr>
        <p:pic>
          <p:nvPicPr>
            <p:cNvPr id="21" name="Picture 20" descr="Icon&#10;&#10;Description automatically generated">
              <a:extLst>
                <a:ext uri="{FF2B5EF4-FFF2-40B4-BE49-F238E27FC236}">
                  <a16:creationId xmlns:a16="http://schemas.microsoft.com/office/drawing/2014/main" id="{BB3B8B89-7354-7744-9188-88B335FD9CA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88252" y="5667640"/>
              <a:ext cx="851807" cy="851807"/>
            </a:xfrm>
            <a:prstGeom prst="rect">
              <a:avLst/>
            </a:prstGeom>
          </p:spPr>
        </p:pic>
        <p:sp>
          <p:nvSpPr>
            <p:cNvPr id="22" name="TextBox 21">
              <a:extLst>
                <a:ext uri="{FF2B5EF4-FFF2-40B4-BE49-F238E27FC236}">
                  <a16:creationId xmlns:a16="http://schemas.microsoft.com/office/drawing/2014/main" id="{841F18CC-CA8F-1B4E-A313-0977414FDAE8}"/>
                </a:ext>
              </a:extLst>
            </p:cNvPr>
            <p:cNvSpPr txBox="1"/>
            <p:nvPr/>
          </p:nvSpPr>
          <p:spPr>
            <a:xfrm>
              <a:off x="8375656" y="5858393"/>
              <a:ext cx="286450" cy="369586"/>
            </a:xfrm>
            <a:prstGeom prst="rect">
              <a:avLst/>
            </a:prstGeom>
            <a:noFill/>
          </p:spPr>
          <p:txBody>
            <a:bodyPr wrap="none" rtlCol="0">
              <a:spAutoFit/>
            </a:bodyPr>
            <a:lstStyle/>
            <a:p>
              <a:pPr defTabSz="911840"/>
              <a:r>
                <a:rPr lang="en-US" sz="1795">
                  <a:solidFill>
                    <a:prstClr val="white"/>
                  </a:solidFill>
                  <a:latin typeface="Neutraface Text Book" panose="02000600030000020004" pitchFamily="2" charset="77"/>
                </a:rPr>
                <a:t>$</a:t>
              </a:r>
            </a:p>
          </p:txBody>
        </p:sp>
      </p:grpSp>
      <p:pic>
        <p:nvPicPr>
          <p:cNvPr id="25" name="Picture 24" descr="Text, icon&#10;&#10;Description automatically generated">
            <a:extLst>
              <a:ext uri="{FF2B5EF4-FFF2-40B4-BE49-F238E27FC236}">
                <a16:creationId xmlns:a16="http://schemas.microsoft.com/office/drawing/2014/main" id="{0322F2A4-6151-3946-9F97-8F20D531DBB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13946" y="5673342"/>
            <a:ext cx="682214" cy="682214"/>
          </a:xfrm>
          <a:prstGeom prst="rect">
            <a:avLst/>
          </a:prstGeom>
        </p:spPr>
      </p:pic>
      <p:pic>
        <p:nvPicPr>
          <p:cNvPr id="34" name="Graphic 33" descr="List outline">
            <a:extLst>
              <a:ext uri="{FF2B5EF4-FFF2-40B4-BE49-F238E27FC236}">
                <a16:creationId xmlns:a16="http://schemas.microsoft.com/office/drawing/2014/main" id="{C3B490E8-CDAF-4CCA-BBD1-FDC32B6AD9B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532571" y="2433688"/>
            <a:ext cx="721985" cy="721985"/>
          </a:xfrm>
          <a:prstGeom prst="rect">
            <a:avLst/>
          </a:prstGeom>
        </p:spPr>
      </p:pic>
      <p:pic>
        <p:nvPicPr>
          <p:cNvPr id="71" name="Graphic 70" descr="List outline">
            <a:extLst>
              <a:ext uri="{FF2B5EF4-FFF2-40B4-BE49-F238E27FC236}">
                <a16:creationId xmlns:a16="http://schemas.microsoft.com/office/drawing/2014/main" id="{F40ABC3F-08E4-48B6-BA1E-1E25E97223A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532571" y="5204151"/>
            <a:ext cx="721985" cy="721985"/>
          </a:xfrm>
          <a:prstGeom prst="rect">
            <a:avLst/>
          </a:prstGeom>
        </p:spPr>
      </p:pic>
      <p:sp>
        <p:nvSpPr>
          <p:cNvPr id="68" name="Content Strategy">
            <a:extLst>
              <a:ext uri="{FF2B5EF4-FFF2-40B4-BE49-F238E27FC236}">
                <a16:creationId xmlns:a16="http://schemas.microsoft.com/office/drawing/2014/main" id="{E292B533-001D-4125-A887-CC3651CD9144}"/>
              </a:ext>
            </a:extLst>
          </p:cNvPr>
          <p:cNvSpPr txBox="1"/>
          <p:nvPr/>
        </p:nvSpPr>
        <p:spPr>
          <a:xfrm>
            <a:off x="7524553" y="3505475"/>
            <a:ext cx="2284406" cy="23888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260" tIns="25260" rIns="25260" bIns="25260" numCol="1" anchor="t">
            <a:spAutoFit/>
          </a:bodyPr>
          <a:lstStyle>
            <a:lvl1pPr>
              <a:lnSpc>
                <a:spcPct val="120000"/>
              </a:lnSpc>
              <a:defRPr sz="2600" b="0">
                <a:solidFill>
                  <a:srgbClr val="FFFFFF"/>
                </a:solidFill>
                <a:latin typeface="Roboto Medium"/>
                <a:ea typeface="Roboto Medium"/>
                <a:cs typeface="Roboto Medium"/>
                <a:sym typeface="Roboto Medium"/>
              </a:defRPr>
            </a:lvl1pPr>
          </a:lstStyle>
          <a:p>
            <a:pPr algn="ctr" defTabSz="410442" hangingPunct="0">
              <a:defRPr/>
            </a:pPr>
            <a:r>
              <a:rPr lang="en-US" sz="1100" kern="0">
                <a:solidFill>
                  <a:srgbClr val="454752"/>
                </a:solidFill>
                <a:latin typeface="Neutraface Text Book" panose="02000600030000020004" pitchFamily="2" charset="77"/>
              </a:rPr>
              <a:t>ON SITE ANNOUNCEMENTS</a:t>
            </a:r>
            <a:endParaRPr sz="1100" kern="0">
              <a:solidFill>
                <a:srgbClr val="454752"/>
              </a:solidFill>
              <a:latin typeface="Neutraface Text Book" panose="02000600030000020004" pitchFamily="2" charset="77"/>
            </a:endParaRPr>
          </a:p>
        </p:txBody>
      </p:sp>
      <p:sp>
        <p:nvSpPr>
          <p:cNvPr id="69" name="Content Strategy">
            <a:extLst>
              <a:ext uri="{FF2B5EF4-FFF2-40B4-BE49-F238E27FC236}">
                <a16:creationId xmlns:a16="http://schemas.microsoft.com/office/drawing/2014/main" id="{F13D1BD1-7F3A-41BF-B3E9-A7727F47F9A7}"/>
              </a:ext>
            </a:extLst>
          </p:cNvPr>
          <p:cNvSpPr txBox="1"/>
          <p:nvPr/>
        </p:nvSpPr>
        <p:spPr>
          <a:xfrm>
            <a:off x="7472807" y="5417819"/>
            <a:ext cx="2286906" cy="23888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260" tIns="25260" rIns="25260" bIns="25260" numCol="1" anchor="t">
            <a:spAutoFit/>
          </a:bodyPr>
          <a:lstStyle>
            <a:lvl1pPr>
              <a:lnSpc>
                <a:spcPct val="120000"/>
              </a:lnSpc>
              <a:defRPr sz="2600" b="0">
                <a:solidFill>
                  <a:srgbClr val="FFFFFF"/>
                </a:solidFill>
                <a:latin typeface="Roboto Medium"/>
                <a:ea typeface="Roboto Medium"/>
                <a:cs typeface="Roboto Medium"/>
                <a:sym typeface="Roboto Medium"/>
              </a:defRPr>
            </a:lvl1pPr>
          </a:lstStyle>
          <a:p>
            <a:pPr algn="ctr" defTabSz="410442" hangingPunct="0">
              <a:defRPr/>
            </a:pPr>
            <a:r>
              <a:rPr lang="en-US" sz="1100" kern="0">
                <a:solidFill>
                  <a:srgbClr val="454752"/>
                </a:solidFill>
                <a:latin typeface="Neutraface Text Book" panose="02000600030000020004" pitchFamily="2" charset="77"/>
              </a:rPr>
              <a:t>DIGITAL ANNOUNCEMENTS</a:t>
            </a:r>
            <a:endParaRPr sz="1100" kern="0">
              <a:solidFill>
                <a:srgbClr val="454752"/>
              </a:solidFill>
              <a:latin typeface="Neutraface Text Book" panose="02000600030000020004" pitchFamily="2" charset="77"/>
            </a:endParaRPr>
          </a:p>
        </p:txBody>
      </p:sp>
      <p:sp>
        <p:nvSpPr>
          <p:cNvPr id="7" name="Title 1">
            <a:extLst>
              <a:ext uri="{FF2B5EF4-FFF2-40B4-BE49-F238E27FC236}">
                <a16:creationId xmlns:a16="http://schemas.microsoft.com/office/drawing/2014/main" id="{F4023E54-9E80-AA89-06F7-7E138BDB91E2}"/>
              </a:ext>
            </a:extLst>
          </p:cNvPr>
          <p:cNvSpPr>
            <a:spLocks noGrp="1"/>
          </p:cNvSpPr>
          <p:nvPr>
            <p:ph type="title"/>
          </p:nvPr>
        </p:nvSpPr>
        <p:spPr>
          <a:xfrm>
            <a:off x="460101" y="333813"/>
            <a:ext cx="10515600" cy="1210495"/>
          </a:xfrm>
        </p:spPr>
        <p:txBody>
          <a:bodyPr>
            <a:noAutofit/>
          </a:bodyPr>
          <a:lstStyle/>
          <a:p>
            <a:pPr marL="0" marR="0" lvl="0" indent="0" defTabSz="914400" rtl="0" eaLnBrk="1" fontAlgn="auto" latinLnBrk="0" hangingPunct="1">
              <a:lnSpc>
                <a:spcPct val="100000"/>
              </a:lnSpc>
              <a:spcBef>
                <a:spcPts val="0"/>
              </a:spcBef>
              <a:spcAft>
                <a:spcPts val="0"/>
              </a:spcAft>
              <a:tabLst/>
              <a:defRPr/>
            </a:pPr>
            <a:r>
              <a:rPr lang="en-US" sz="6000" b="1">
                <a:gradFill>
                  <a:gsLst>
                    <a:gs pos="0">
                      <a:srgbClr val="337DAF"/>
                    </a:gs>
                    <a:gs pos="100000">
                      <a:srgbClr val="4AC0B2"/>
                    </a:gs>
                  </a:gsLst>
                  <a:lin ang="0" scaled="0"/>
                </a:gradFill>
                <a:latin typeface="Neutraface Text Demi" panose="02000600040000020004" pitchFamily="50" charset="0"/>
                <a:ea typeface="+mn-ea"/>
                <a:cs typeface="+mn-cs"/>
              </a:rPr>
              <a:t>The Giving Experience</a:t>
            </a:r>
            <a:endParaRPr lang="en-US" sz="3200"/>
          </a:p>
        </p:txBody>
      </p:sp>
      <p:sp>
        <p:nvSpPr>
          <p:cNvPr id="12" name="TextBox 11">
            <a:extLst>
              <a:ext uri="{FF2B5EF4-FFF2-40B4-BE49-F238E27FC236}">
                <a16:creationId xmlns:a16="http://schemas.microsoft.com/office/drawing/2014/main" id="{B56306E8-B77B-E05E-F8A5-E57FF00B53A1}"/>
              </a:ext>
            </a:extLst>
          </p:cNvPr>
          <p:cNvSpPr txBox="1"/>
          <p:nvPr/>
        </p:nvSpPr>
        <p:spPr>
          <a:xfrm>
            <a:off x="540231" y="1414032"/>
            <a:ext cx="8222903" cy="430887"/>
          </a:xfrm>
          <a:prstGeom prst="rect">
            <a:avLst/>
          </a:prstGeom>
          <a:noFill/>
        </p:spPr>
        <p:txBody>
          <a:bodyPr wrap="square" lIns="91440" tIns="45720" rIns="91440" bIns="45720" rtlCol="0" anchor="t">
            <a:spAutoFit/>
          </a:bodyPr>
          <a:lstStyle/>
          <a:p>
            <a:pPr defTabSz="1371600">
              <a:defRPr/>
            </a:pPr>
            <a:r>
              <a:rPr lang="en-US" sz="2200" spc="600">
                <a:solidFill>
                  <a:schemeClr val="bg1">
                    <a:lumMod val="65000"/>
                  </a:schemeClr>
                </a:solidFill>
                <a:latin typeface="Neutraface Text Book" panose="02000600030000020004" pitchFamily="2" charset="77"/>
                <a:cs typeface="Calibri"/>
              </a:rPr>
              <a:t>A NEW LOOK AT EASE &amp; SELF-CURATION</a:t>
            </a:r>
          </a:p>
        </p:txBody>
      </p:sp>
    </p:spTree>
    <p:extLst>
      <p:ext uri="{BB962C8B-B14F-4D97-AF65-F5344CB8AC3E}">
        <p14:creationId xmlns:p14="http://schemas.microsoft.com/office/powerpoint/2010/main" val="85409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p:bldP spid="58" grpId="0" animBg="1"/>
      <p:bldP spid="65" grpId="0" animBg="1"/>
      <p:bldP spid="42" grpId="0" animBg="1"/>
      <p:bldP spid="14" grpId="0" animBg="1"/>
      <p:bldP spid="38" grpId="0"/>
      <p:bldP spid="29" grpId="0"/>
      <p:bldP spid="66" grpId="0"/>
      <p:bldP spid="67" grpId="0"/>
      <p:bldP spid="70" grpId="0"/>
      <p:bldP spid="57" grpId="0" animBg="1"/>
      <p:bldP spid="60" grpId="0" animBg="1"/>
      <p:bldP spid="72" grpId="0"/>
      <p:bldP spid="74" grpId="0"/>
      <p:bldP spid="76" grpId="0" animBg="1"/>
      <p:bldP spid="77" grpId="0" animBg="1"/>
      <p:bldP spid="68" grpId="0"/>
      <p:bldP spid="6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F86C77-B080-C476-2F68-6F8803870C90}"/>
              </a:ext>
            </a:extLst>
          </p:cNvPr>
          <p:cNvSpPr>
            <a:spLocks noGrp="1"/>
          </p:cNvSpPr>
          <p:nvPr>
            <p:ph type="title"/>
          </p:nvPr>
        </p:nvSpPr>
        <p:spPr/>
        <p:txBody>
          <a:bodyPr>
            <a:normAutofit/>
          </a:bodyPr>
          <a:lstStyle/>
          <a:p>
            <a:r>
              <a:rPr lang="en-US" sz="5400">
                <a:solidFill>
                  <a:srgbClr val="337DAF"/>
                </a:solidFill>
                <a:latin typeface="Neutraface Text Book" panose="02000600030000020004" pitchFamily="2" charset="77"/>
              </a:rPr>
              <a:t>Welcome!</a:t>
            </a:r>
          </a:p>
        </p:txBody>
      </p:sp>
      <p:sp>
        <p:nvSpPr>
          <p:cNvPr id="9" name="Subtitle 1">
            <a:extLst>
              <a:ext uri="{FF2B5EF4-FFF2-40B4-BE49-F238E27FC236}">
                <a16:creationId xmlns:a16="http://schemas.microsoft.com/office/drawing/2014/main" id="{76A2DE8E-228A-429A-8DAA-BC518A2661E3}"/>
              </a:ext>
            </a:extLst>
          </p:cNvPr>
          <p:cNvSpPr txBox="1">
            <a:spLocks/>
          </p:cNvSpPr>
          <p:nvPr/>
        </p:nvSpPr>
        <p:spPr>
          <a:xfrm>
            <a:off x="1640014" y="5140137"/>
            <a:ext cx="3306717" cy="908898"/>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lumMod val="50000"/>
                    <a:lumOff val="50000"/>
                  </a:schemeClr>
                </a:solidFill>
                <a:latin typeface="Futura Medium" panose="020B0602020204020303" pitchFamily="34" charset="-79"/>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Futura Medium" panose="020B0602020204020303" pitchFamily="34" charset="-79"/>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Futura Medium" panose="020B0602020204020303" pitchFamily="34" charset="-79"/>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Futura Medium" panose="020B0602020204020303" pitchFamily="34" charset="-79"/>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Futura Medium" panose="020B0602020204020303" pitchFamily="34" charset="-79"/>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400"/>
              </a:spcBef>
            </a:pPr>
            <a:r>
              <a:rPr lang="en-US" sz="2800" dirty="0">
                <a:solidFill>
                  <a:srgbClr val="337DAF"/>
                </a:solidFill>
                <a:latin typeface="Neutraface Text Book"/>
              </a:rPr>
              <a:t>Emily Newberry</a:t>
            </a:r>
          </a:p>
          <a:p>
            <a:pPr algn="ctr">
              <a:spcBef>
                <a:spcPts val="400"/>
              </a:spcBef>
            </a:pPr>
            <a:r>
              <a:rPr lang="en-US" sz="2400" dirty="0">
                <a:solidFill>
                  <a:srgbClr val="858591"/>
                </a:solidFill>
                <a:latin typeface="Neutraface Text Book"/>
                <a:ea typeface="Open Sans"/>
                <a:cs typeface="Futura Medium"/>
              </a:rPr>
              <a:t>VP of National Accounts</a:t>
            </a:r>
          </a:p>
          <a:p>
            <a:pPr algn="ctr">
              <a:spcBef>
                <a:spcPts val="400"/>
              </a:spcBef>
            </a:pPr>
            <a:r>
              <a:rPr lang="en-US" sz="2400" dirty="0" err="1">
                <a:solidFill>
                  <a:srgbClr val="858591"/>
                </a:solidFill>
                <a:latin typeface="Neutraface Text Book"/>
                <a:ea typeface="Open Sans"/>
                <a:cs typeface="Futura Medium"/>
              </a:rPr>
              <a:t>OneCause</a:t>
            </a:r>
            <a:endParaRPr lang="en-US" sz="2400" dirty="0">
              <a:solidFill>
                <a:srgbClr val="858591"/>
              </a:solidFill>
              <a:latin typeface="Neutraface Text Book"/>
              <a:ea typeface="Open Sans"/>
              <a:cs typeface="Futura Medium"/>
            </a:endParaRPr>
          </a:p>
        </p:txBody>
      </p:sp>
      <p:pic>
        <p:nvPicPr>
          <p:cNvPr id="2" name="Picture 4">
            <a:extLst>
              <a:ext uri="{FF2B5EF4-FFF2-40B4-BE49-F238E27FC236}">
                <a16:creationId xmlns:a16="http://schemas.microsoft.com/office/drawing/2014/main" id="{D3B90129-9357-E95D-B59A-0681C3672248}"/>
              </a:ext>
            </a:extLst>
          </p:cNvPr>
          <p:cNvPicPr>
            <a:picLocks noChangeAspect="1"/>
          </p:cNvPicPr>
          <p:nvPr/>
        </p:nvPicPr>
        <p:blipFill>
          <a:blip r:embed="rId2"/>
          <a:srcRect t="1752" b="1752"/>
          <a:stretch/>
        </p:blipFill>
        <p:spPr>
          <a:xfrm>
            <a:off x="1788968" y="1881608"/>
            <a:ext cx="3008810" cy="2896061"/>
          </a:xfrm>
          <a:prstGeom prst="ellipse">
            <a:avLst/>
          </a:prstGeom>
        </p:spPr>
      </p:pic>
      <p:pic>
        <p:nvPicPr>
          <p:cNvPr id="4" name="Picture 4">
            <a:extLst>
              <a:ext uri="{FF2B5EF4-FFF2-40B4-BE49-F238E27FC236}">
                <a16:creationId xmlns:a16="http://schemas.microsoft.com/office/drawing/2014/main" id="{87FAD005-50FD-73E0-8F14-6F16C0B4D573}"/>
              </a:ext>
            </a:extLst>
          </p:cNvPr>
          <p:cNvPicPr>
            <a:picLocks noChangeAspect="1"/>
          </p:cNvPicPr>
          <p:nvPr/>
        </p:nvPicPr>
        <p:blipFill>
          <a:blip r:embed="rId3"/>
          <a:srcRect t="1874" b="1874"/>
          <a:stretch/>
        </p:blipFill>
        <p:spPr>
          <a:xfrm>
            <a:off x="7394222" y="1881608"/>
            <a:ext cx="3008810" cy="2896061"/>
          </a:xfrm>
          <a:prstGeom prst="ellipse">
            <a:avLst/>
          </a:prstGeom>
        </p:spPr>
      </p:pic>
      <p:sp>
        <p:nvSpPr>
          <p:cNvPr id="5" name="Subtitle 1">
            <a:extLst>
              <a:ext uri="{FF2B5EF4-FFF2-40B4-BE49-F238E27FC236}">
                <a16:creationId xmlns:a16="http://schemas.microsoft.com/office/drawing/2014/main" id="{F0AFEFB6-C111-7080-392E-55FB64DC78B9}"/>
              </a:ext>
            </a:extLst>
          </p:cNvPr>
          <p:cNvSpPr txBox="1">
            <a:spLocks/>
          </p:cNvSpPr>
          <p:nvPr/>
        </p:nvSpPr>
        <p:spPr>
          <a:xfrm>
            <a:off x="7245268" y="5140137"/>
            <a:ext cx="3306717" cy="908898"/>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lumMod val="50000"/>
                    <a:lumOff val="50000"/>
                  </a:schemeClr>
                </a:solidFill>
                <a:latin typeface="Futura Medium" panose="020B0602020204020303" pitchFamily="34" charset="-79"/>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Futura Medium" panose="020B0602020204020303" pitchFamily="34" charset="-79"/>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Futura Medium" panose="020B0602020204020303" pitchFamily="34" charset="-79"/>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Futura Medium" panose="020B0602020204020303" pitchFamily="34" charset="-79"/>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Futura Medium" panose="020B0602020204020303" pitchFamily="34" charset="-79"/>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400"/>
              </a:spcBef>
            </a:pPr>
            <a:r>
              <a:rPr lang="en-US" sz="2800" dirty="0">
                <a:solidFill>
                  <a:srgbClr val="337DAF"/>
                </a:solidFill>
                <a:latin typeface="Neutraface Text Book"/>
              </a:rPr>
              <a:t>Karrie Wozniak</a:t>
            </a:r>
          </a:p>
          <a:p>
            <a:pPr algn="ctr">
              <a:spcBef>
                <a:spcPts val="400"/>
              </a:spcBef>
            </a:pPr>
            <a:r>
              <a:rPr lang="en-US" sz="2400" dirty="0">
                <a:solidFill>
                  <a:srgbClr val="858591"/>
                </a:solidFill>
                <a:latin typeface="Neutraface Text Book"/>
                <a:ea typeface="Open Sans"/>
                <a:cs typeface="Futura Medium"/>
              </a:rPr>
              <a:t>Chief Marketing Officer</a:t>
            </a:r>
          </a:p>
          <a:p>
            <a:pPr algn="ctr">
              <a:spcBef>
                <a:spcPts val="400"/>
              </a:spcBef>
            </a:pPr>
            <a:r>
              <a:rPr lang="en-US" sz="2400" dirty="0" err="1">
                <a:solidFill>
                  <a:srgbClr val="858591"/>
                </a:solidFill>
                <a:latin typeface="Neutraface Text Book"/>
                <a:ea typeface="Open Sans"/>
                <a:cs typeface="Futura Medium"/>
              </a:rPr>
              <a:t>OneCause</a:t>
            </a:r>
            <a:endParaRPr lang="en-US" sz="2400" dirty="0">
              <a:solidFill>
                <a:srgbClr val="858591"/>
              </a:solidFill>
              <a:latin typeface="Neutraface Text Book"/>
              <a:ea typeface="Open Sans"/>
              <a:cs typeface="Futura Medium"/>
            </a:endParaRPr>
          </a:p>
        </p:txBody>
      </p:sp>
    </p:spTree>
    <p:extLst>
      <p:ext uri="{BB962C8B-B14F-4D97-AF65-F5344CB8AC3E}">
        <p14:creationId xmlns:p14="http://schemas.microsoft.com/office/powerpoint/2010/main" val="1478723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705229-A1FE-6846-9D2F-800C59CAE097}"/>
              </a:ext>
            </a:extLst>
          </p:cNvPr>
          <p:cNvSpPr txBox="1"/>
          <p:nvPr/>
        </p:nvSpPr>
        <p:spPr>
          <a:xfrm>
            <a:off x="-1618735" y="5968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43A"/>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E119B645-9593-4246-A3C4-FE640DA80629}"/>
              </a:ext>
            </a:extLst>
          </p:cNvPr>
          <p:cNvCxnSpPr>
            <a:cxnSpLocks/>
          </p:cNvCxnSpPr>
          <p:nvPr/>
        </p:nvCxnSpPr>
        <p:spPr>
          <a:xfrm>
            <a:off x="931257" y="1421906"/>
            <a:ext cx="2267525" cy="0"/>
          </a:xfrm>
          <a:prstGeom prst="line">
            <a:avLst/>
          </a:prstGeom>
          <a:ln w="38100">
            <a:gradFill>
              <a:gsLst>
                <a:gs pos="0">
                  <a:srgbClr val="41BEB3"/>
                </a:gs>
                <a:gs pos="100000">
                  <a:srgbClr val="337DAF"/>
                </a:gs>
              </a:gsLst>
              <a:lin ang="10800000" scaled="0"/>
            </a:gradFill>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13BD083E-B6BC-70F4-562F-9E1C8F42C384}"/>
              </a:ext>
            </a:extLst>
          </p:cNvPr>
          <p:cNvSpPr txBox="1"/>
          <p:nvPr/>
        </p:nvSpPr>
        <p:spPr>
          <a:xfrm>
            <a:off x="804257" y="500167"/>
            <a:ext cx="9142332" cy="830997"/>
          </a:xfrm>
          <a:prstGeom prst="rect">
            <a:avLst/>
          </a:prstGeom>
          <a:noFill/>
        </p:spPr>
        <p:txBody>
          <a:bodyPr wrap="square" lIns="91440" tIns="45720" rIns="91440" bIns="45720" rtlCol="0" anchor="t">
            <a:spAutoFit/>
          </a:bodyPr>
          <a:lstStyle/>
          <a:p>
            <a:pPr>
              <a:defRPr/>
            </a:pPr>
            <a:r>
              <a:rPr kumimoji="0"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a:ea typeface="Open Sans"/>
                <a:cs typeface="Open Sans"/>
              </a:rPr>
              <a:t>Donor Engagement: Events</a:t>
            </a:r>
            <a:endParaRPr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panose="02000600030000020004" pitchFamily="2" charset="77"/>
              <a:ea typeface="Open Sans" panose="020B0606030504020204" pitchFamily="34" charset="0"/>
              <a:cs typeface="Open Sans" panose="020B0606030504020204" pitchFamily="34" charset="0"/>
            </a:endParaRPr>
          </a:p>
        </p:txBody>
      </p:sp>
      <p:pic>
        <p:nvPicPr>
          <p:cNvPr id="7" name="Picture 6" descr="Icon&#10;&#10;Description automatically generated">
            <a:extLst>
              <a:ext uri="{FF2B5EF4-FFF2-40B4-BE49-F238E27FC236}">
                <a16:creationId xmlns:a16="http://schemas.microsoft.com/office/drawing/2014/main" id="{93B8F626-B507-BFD9-E036-B6E580B11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5128" y="6577949"/>
            <a:ext cx="1630161" cy="189309"/>
          </a:xfrm>
          <a:prstGeom prst="rect">
            <a:avLst/>
          </a:prstGeom>
        </p:spPr>
      </p:pic>
      <p:sp>
        <p:nvSpPr>
          <p:cNvPr id="10" name="Rectangle 9">
            <a:extLst>
              <a:ext uri="{FF2B5EF4-FFF2-40B4-BE49-F238E27FC236}">
                <a16:creationId xmlns:a16="http://schemas.microsoft.com/office/drawing/2014/main" id="{33D56E58-112F-3D9E-1A46-BCD99186E67B}"/>
              </a:ext>
            </a:extLst>
          </p:cNvPr>
          <p:cNvSpPr/>
          <p:nvPr/>
        </p:nvSpPr>
        <p:spPr>
          <a:xfrm>
            <a:off x="0" y="0"/>
            <a:ext cx="549719" cy="6858000"/>
          </a:xfrm>
          <a:prstGeom prst="rect">
            <a:avLst/>
          </a:prstGeom>
          <a:gradFill>
            <a:gsLst>
              <a:gs pos="0">
                <a:srgbClr val="41BEB3"/>
              </a:gs>
              <a:gs pos="100000">
                <a:srgbClr val="337DA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5"/>
              </a:solidFill>
              <a:effectLst/>
              <a:uLnTx/>
              <a:uFillTx/>
              <a:latin typeface="Futura Medium" panose="020B0602020204020303" pitchFamily="34" charset="-79"/>
              <a:ea typeface="+mn-ea"/>
              <a:cs typeface="+mn-cs"/>
            </a:endParaRPr>
          </a:p>
        </p:txBody>
      </p:sp>
      <p:pic>
        <p:nvPicPr>
          <p:cNvPr id="11" name="Picture 10">
            <a:extLst>
              <a:ext uri="{FF2B5EF4-FFF2-40B4-BE49-F238E27FC236}">
                <a16:creationId xmlns:a16="http://schemas.microsoft.com/office/drawing/2014/main" id="{87C07D5D-FE4B-1398-8BC6-0272FDC01FE8}"/>
              </a:ext>
            </a:extLst>
          </p:cNvPr>
          <p:cNvPicPr>
            <a:picLocks noChangeAspect="1"/>
          </p:cNvPicPr>
          <p:nvPr/>
        </p:nvPicPr>
        <p:blipFill>
          <a:blip r:embed="rId4">
            <a:biLevel thresh="25000"/>
            <a:alphaModFix amt="35000"/>
          </a:blip>
          <a:stretch>
            <a:fillRect/>
          </a:stretch>
        </p:blipFill>
        <p:spPr>
          <a:xfrm>
            <a:off x="106854" y="5944298"/>
            <a:ext cx="885730" cy="822960"/>
          </a:xfrm>
          <a:prstGeom prst="rect">
            <a:avLst/>
          </a:prstGeom>
        </p:spPr>
      </p:pic>
      <p:sp>
        <p:nvSpPr>
          <p:cNvPr id="2" name="TextBox 1">
            <a:extLst>
              <a:ext uri="{FF2B5EF4-FFF2-40B4-BE49-F238E27FC236}">
                <a16:creationId xmlns:a16="http://schemas.microsoft.com/office/drawing/2014/main" id="{B1BB370F-65A3-ECA3-7D74-45816F8F9C89}"/>
              </a:ext>
            </a:extLst>
          </p:cNvPr>
          <p:cNvSpPr txBox="1"/>
          <p:nvPr/>
        </p:nvSpPr>
        <p:spPr>
          <a:xfrm>
            <a:off x="1993900" y="2311400"/>
            <a:ext cx="87249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Text messaging (leading up to event, segmentation)</a:t>
            </a:r>
          </a:p>
          <a:p>
            <a:pPr marL="285750" indent="-285750">
              <a:buFont typeface="Arial" panose="020B0604020202020204" pitchFamily="34" charset="0"/>
              <a:buChar char="•"/>
            </a:pPr>
            <a:r>
              <a:rPr lang="en-US" dirty="0"/>
              <a:t>Chat during events (live and virtual)</a:t>
            </a:r>
          </a:p>
          <a:p>
            <a:pPr marL="285750" indent="-285750">
              <a:buFont typeface="Arial" panose="020B0604020202020204" pitchFamily="34" charset="0"/>
              <a:buChar char="•"/>
            </a:pPr>
            <a:r>
              <a:rPr lang="en-US" dirty="0"/>
              <a:t>Remote bidding</a:t>
            </a:r>
          </a:p>
          <a:p>
            <a:pPr marL="285750" indent="-285750">
              <a:buFont typeface="Arial" panose="020B0604020202020204" pitchFamily="34" charset="0"/>
              <a:buChar char="•"/>
            </a:pPr>
            <a:r>
              <a:rPr lang="en-US" dirty="0"/>
              <a:t>Gamification</a:t>
            </a:r>
          </a:p>
          <a:p>
            <a:pPr marL="285750" indent="-285750">
              <a:buFont typeface="Arial" panose="020B0604020202020204" pitchFamily="34" charset="0"/>
              <a:buChar char="•"/>
            </a:pPr>
            <a:r>
              <a:rPr lang="en-US" dirty="0"/>
              <a:t>Ambassador fundraising</a:t>
            </a:r>
          </a:p>
        </p:txBody>
      </p:sp>
    </p:spTree>
    <p:extLst>
      <p:ext uri="{BB962C8B-B14F-4D97-AF65-F5344CB8AC3E}">
        <p14:creationId xmlns:p14="http://schemas.microsoft.com/office/powerpoint/2010/main" val="1991171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fish, ray&#10;&#10;Description automatically generated">
            <a:extLst>
              <a:ext uri="{FF2B5EF4-FFF2-40B4-BE49-F238E27FC236}">
                <a16:creationId xmlns:a16="http://schemas.microsoft.com/office/drawing/2014/main" id="{C7B136AF-D5C1-0242-8AB6-48C7D5F58C7E}"/>
              </a:ext>
            </a:extLst>
          </p:cNvPr>
          <p:cNvPicPr>
            <a:picLocks noGrp="1" noChangeAspect="1"/>
          </p:cNvPicPr>
          <p:nvPr>
            <p:ph idx="1"/>
          </p:nvPr>
        </p:nvPicPr>
        <p:blipFill rotWithShape="1">
          <a:blip r:embed="rId3"/>
          <a:srcRect b="19"/>
          <a:stretch/>
        </p:blipFill>
        <p:spPr>
          <a:xfrm>
            <a:off x="20" y="1282"/>
            <a:ext cx="12191980" cy="6856718"/>
          </a:xfrm>
          <a:prstGeom prst="rect">
            <a:avLst/>
          </a:prstGeom>
        </p:spPr>
      </p:pic>
      <p:sp>
        <p:nvSpPr>
          <p:cNvPr id="7" name="Rectangle 6">
            <a:extLst>
              <a:ext uri="{FF2B5EF4-FFF2-40B4-BE49-F238E27FC236}">
                <a16:creationId xmlns:a16="http://schemas.microsoft.com/office/drawing/2014/main" id="{B3D51B20-A89C-2F4C-B490-46BDE56794A9}"/>
              </a:ext>
            </a:extLst>
          </p:cNvPr>
          <p:cNvSpPr/>
          <p:nvPr/>
        </p:nvSpPr>
        <p:spPr>
          <a:xfrm>
            <a:off x="1571625" y="4114800"/>
            <a:ext cx="9029700" cy="342900"/>
          </a:xfrm>
          <a:prstGeom prst="rect">
            <a:avLst/>
          </a:prstGeom>
          <a:solidFill>
            <a:srgbClr val="F2B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F4B9B0F-BBC8-2D4F-95ED-3378B858AB4B}"/>
              </a:ext>
            </a:extLst>
          </p:cNvPr>
          <p:cNvSpPr txBox="1">
            <a:spLocks/>
          </p:cNvSpPr>
          <p:nvPr/>
        </p:nvSpPr>
        <p:spPr>
          <a:xfrm>
            <a:off x="1222375" y="2199083"/>
            <a:ext cx="9728200" cy="85898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bg1"/>
                </a:solidFill>
                <a:latin typeface="FUTURA MEDIUM" panose="020B0602020204020303" pitchFamily="34" charset="-79"/>
                <a:cs typeface="FUTURA MEDIUM" panose="020B0602020204020303" pitchFamily="34" charset="-79"/>
              </a:rPr>
              <a:t>CHALLENGE:</a:t>
            </a:r>
          </a:p>
        </p:txBody>
      </p:sp>
      <p:sp>
        <p:nvSpPr>
          <p:cNvPr id="11" name="Content Placeholder 2">
            <a:extLst>
              <a:ext uri="{FF2B5EF4-FFF2-40B4-BE49-F238E27FC236}">
                <a16:creationId xmlns:a16="http://schemas.microsoft.com/office/drawing/2014/main" id="{5337C467-8761-F445-B7AD-A5E223681585}"/>
              </a:ext>
            </a:extLst>
          </p:cNvPr>
          <p:cNvSpPr txBox="1">
            <a:spLocks/>
          </p:cNvSpPr>
          <p:nvPr/>
        </p:nvSpPr>
        <p:spPr>
          <a:xfrm>
            <a:off x="1231900" y="3058068"/>
            <a:ext cx="9728200" cy="1587647"/>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100" b="1" dirty="0">
                <a:solidFill>
                  <a:schemeClr val="bg1"/>
                </a:solidFill>
                <a:latin typeface="FUTURA MEDIUM" panose="020B0602020204020303" pitchFamily="34" charset="-79"/>
                <a:cs typeface="FUTURA MEDIUM" panose="020B0602020204020303" pitchFamily="34" charset="-79"/>
              </a:rPr>
              <a:t>RECURRING GIVING</a:t>
            </a:r>
          </a:p>
        </p:txBody>
      </p:sp>
    </p:spTree>
    <p:extLst>
      <p:ext uri="{BB962C8B-B14F-4D97-AF65-F5344CB8AC3E}">
        <p14:creationId xmlns:p14="http://schemas.microsoft.com/office/powerpoint/2010/main" val="179112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705229-A1FE-6846-9D2F-800C59CAE097}"/>
              </a:ext>
            </a:extLst>
          </p:cNvPr>
          <p:cNvSpPr txBox="1"/>
          <p:nvPr/>
        </p:nvSpPr>
        <p:spPr>
          <a:xfrm>
            <a:off x="-1618735" y="5968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43A"/>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E119B645-9593-4246-A3C4-FE640DA80629}"/>
              </a:ext>
            </a:extLst>
          </p:cNvPr>
          <p:cNvCxnSpPr>
            <a:cxnSpLocks/>
          </p:cNvCxnSpPr>
          <p:nvPr/>
        </p:nvCxnSpPr>
        <p:spPr>
          <a:xfrm>
            <a:off x="931257" y="1364144"/>
            <a:ext cx="2267525" cy="0"/>
          </a:xfrm>
          <a:prstGeom prst="line">
            <a:avLst/>
          </a:prstGeom>
          <a:ln w="38100">
            <a:gradFill>
              <a:gsLst>
                <a:gs pos="0">
                  <a:srgbClr val="41BEB3"/>
                </a:gs>
                <a:gs pos="100000">
                  <a:srgbClr val="337DAF"/>
                </a:gs>
              </a:gsLst>
              <a:lin ang="10800000" scaled="0"/>
            </a:gradFill>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13BD083E-B6BC-70F4-562F-9E1C8F42C384}"/>
              </a:ext>
            </a:extLst>
          </p:cNvPr>
          <p:cNvSpPr txBox="1"/>
          <p:nvPr/>
        </p:nvSpPr>
        <p:spPr>
          <a:xfrm>
            <a:off x="808540" y="376615"/>
            <a:ext cx="9142332" cy="830997"/>
          </a:xfrm>
          <a:prstGeom prst="rect">
            <a:avLst/>
          </a:prstGeom>
          <a:noFill/>
        </p:spPr>
        <p:txBody>
          <a:bodyPr wrap="square" lIns="91440" tIns="45720" rIns="91440" bIns="45720" rtlCol="0" anchor="t">
            <a:spAutoFit/>
          </a:bodyPr>
          <a:lstStyle/>
          <a:p>
            <a:pPr>
              <a:defRPr/>
            </a:pPr>
            <a:r>
              <a:rPr kumimoji="0"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a:ea typeface="Open Sans"/>
                <a:cs typeface="Open Sans"/>
              </a:rPr>
              <a:t>Recurring Giving</a:t>
            </a:r>
            <a:endParaRPr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panose="02000600030000020004" pitchFamily="2" charset="77"/>
              <a:ea typeface="Open Sans" panose="020B0606030504020204" pitchFamily="34" charset="0"/>
              <a:cs typeface="Open Sans" panose="020B0606030504020204" pitchFamily="34" charset="0"/>
            </a:endParaRPr>
          </a:p>
        </p:txBody>
      </p:sp>
      <p:pic>
        <p:nvPicPr>
          <p:cNvPr id="7" name="Picture 6" descr="Icon&#10;&#10;Description automatically generated">
            <a:extLst>
              <a:ext uri="{FF2B5EF4-FFF2-40B4-BE49-F238E27FC236}">
                <a16:creationId xmlns:a16="http://schemas.microsoft.com/office/drawing/2014/main" id="{93B8F626-B507-BFD9-E036-B6E580B11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5128" y="6577949"/>
            <a:ext cx="1630161" cy="189309"/>
          </a:xfrm>
          <a:prstGeom prst="rect">
            <a:avLst/>
          </a:prstGeom>
        </p:spPr>
      </p:pic>
      <p:pic>
        <p:nvPicPr>
          <p:cNvPr id="12" name="Picture 11">
            <a:extLst>
              <a:ext uri="{FF2B5EF4-FFF2-40B4-BE49-F238E27FC236}">
                <a16:creationId xmlns:a16="http://schemas.microsoft.com/office/drawing/2014/main" id="{E65B5C7C-1BD7-C8C3-1E24-899296D9454A}"/>
              </a:ext>
            </a:extLst>
          </p:cNvPr>
          <p:cNvPicPr>
            <a:picLocks noChangeAspect="1"/>
          </p:cNvPicPr>
          <p:nvPr/>
        </p:nvPicPr>
        <p:blipFill rotWithShape="1">
          <a:blip r:embed="rId4"/>
          <a:srcRect t="-275" r="-2650" b="2"/>
          <a:stretch/>
        </p:blipFill>
        <p:spPr>
          <a:xfrm>
            <a:off x="6299028" y="1364638"/>
            <a:ext cx="5892972" cy="4788342"/>
          </a:xfrm>
          <a:prstGeom prst="rect">
            <a:avLst/>
          </a:prstGeom>
          <a:effectLst/>
        </p:spPr>
      </p:pic>
      <p:sp>
        <p:nvSpPr>
          <p:cNvPr id="10" name="Rectangle 9">
            <a:extLst>
              <a:ext uri="{FF2B5EF4-FFF2-40B4-BE49-F238E27FC236}">
                <a16:creationId xmlns:a16="http://schemas.microsoft.com/office/drawing/2014/main" id="{33D56E58-112F-3D9E-1A46-BCD99186E67B}"/>
              </a:ext>
            </a:extLst>
          </p:cNvPr>
          <p:cNvSpPr/>
          <p:nvPr/>
        </p:nvSpPr>
        <p:spPr>
          <a:xfrm>
            <a:off x="0" y="0"/>
            <a:ext cx="549719" cy="6858000"/>
          </a:xfrm>
          <a:prstGeom prst="rect">
            <a:avLst/>
          </a:prstGeom>
          <a:gradFill>
            <a:gsLst>
              <a:gs pos="0">
                <a:srgbClr val="41BEB3"/>
              </a:gs>
              <a:gs pos="100000">
                <a:srgbClr val="337DA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5"/>
              </a:solidFill>
              <a:effectLst/>
              <a:uLnTx/>
              <a:uFillTx/>
              <a:latin typeface="Futura Medium" panose="020B0602020204020303" pitchFamily="34" charset="-79"/>
              <a:ea typeface="+mn-ea"/>
              <a:cs typeface="+mn-cs"/>
            </a:endParaRPr>
          </a:p>
        </p:txBody>
      </p:sp>
      <p:pic>
        <p:nvPicPr>
          <p:cNvPr id="11" name="Picture 10">
            <a:extLst>
              <a:ext uri="{FF2B5EF4-FFF2-40B4-BE49-F238E27FC236}">
                <a16:creationId xmlns:a16="http://schemas.microsoft.com/office/drawing/2014/main" id="{87C07D5D-FE4B-1398-8BC6-0272FDC01FE8}"/>
              </a:ext>
            </a:extLst>
          </p:cNvPr>
          <p:cNvPicPr>
            <a:picLocks noChangeAspect="1"/>
          </p:cNvPicPr>
          <p:nvPr/>
        </p:nvPicPr>
        <p:blipFill>
          <a:blip r:embed="rId5">
            <a:biLevel thresh="25000"/>
            <a:alphaModFix amt="35000"/>
          </a:blip>
          <a:stretch>
            <a:fillRect/>
          </a:stretch>
        </p:blipFill>
        <p:spPr>
          <a:xfrm>
            <a:off x="106854" y="5944298"/>
            <a:ext cx="885730" cy="822960"/>
          </a:xfrm>
          <a:prstGeom prst="rect">
            <a:avLst/>
          </a:prstGeom>
        </p:spPr>
      </p:pic>
      <p:sp>
        <p:nvSpPr>
          <p:cNvPr id="5" name="TextBox 4">
            <a:extLst>
              <a:ext uri="{FF2B5EF4-FFF2-40B4-BE49-F238E27FC236}">
                <a16:creationId xmlns:a16="http://schemas.microsoft.com/office/drawing/2014/main" id="{CBD3E31F-8DC8-17DE-6881-D861A36F26A2}"/>
              </a:ext>
            </a:extLst>
          </p:cNvPr>
          <p:cNvSpPr txBox="1"/>
          <p:nvPr/>
        </p:nvSpPr>
        <p:spPr>
          <a:xfrm>
            <a:off x="992585" y="2712858"/>
            <a:ext cx="510341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400" dirty="0">
                <a:solidFill>
                  <a:schemeClr val="bg2">
                    <a:lumMod val="50000"/>
                  </a:schemeClr>
                </a:solidFill>
                <a:latin typeface="Neutraface Text Demi"/>
                <a:cs typeface="Calibri"/>
              </a:rPr>
              <a:t>Converting one-time donors</a:t>
            </a:r>
          </a:p>
          <a:p>
            <a:pPr marL="285750" indent="-285750">
              <a:buFont typeface="Arial" panose="020B0604020202020204" pitchFamily="34" charset="0"/>
              <a:buChar char="•"/>
            </a:pPr>
            <a:r>
              <a:rPr lang="en-US" sz="2400" dirty="0">
                <a:solidFill>
                  <a:schemeClr val="bg2">
                    <a:lumMod val="50000"/>
                  </a:schemeClr>
                </a:solidFill>
                <a:latin typeface="Neutraface Text Demi"/>
                <a:cs typeface="Calibri"/>
              </a:rPr>
              <a:t>Marketing your recurring giving</a:t>
            </a:r>
          </a:p>
          <a:p>
            <a:pPr marL="285750" indent="-285750">
              <a:buFont typeface="Arial" panose="020B0604020202020204" pitchFamily="34" charset="0"/>
              <a:buChar char="•"/>
            </a:pPr>
            <a:r>
              <a:rPr lang="en-US" sz="2400" dirty="0">
                <a:solidFill>
                  <a:schemeClr val="bg2">
                    <a:lumMod val="50000"/>
                  </a:schemeClr>
                </a:solidFill>
                <a:latin typeface="Neutraface Text Demi"/>
                <a:cs typeface="Calibri"/>
              </a:rPr>
              <a:t>How you communicate with recurring donors</a:t>
            </a:r>
          </a:p>
        </p:txBody>
      </p:sp>
      <p:pic>
        <p:nvPicPr>
          <p:cNvPr id="2050" name="Picture 2" descr="How to Start a Monthly Recurring Giving Program for Nonprofits - Snowball  Fundraising">
            <a:extLst>
              <a:ext uri="{FF2B5EF4-FFF2-40B4-BE49-F238E27FC236}">
                <a16:creationId xmlns:a16="http://schemas.microsoft.com/office/drawing/2014/main" id="{C5C71B3C-875E-91FE-3B7D-26E512EBF8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4549" y="2342507"/>
            <a:ext cx="4939466" cy="2942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751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EAB74EA4-64E4-E609-4A1C-14E7105CB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788900" cy="104101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705229-A1FE-6846-9D2F-800C59CAE097}"/>
              </a:ext>
            </a:extLst>
          </p:cNvPr>
          <p:cNvSpPr txBox="1"/>
          <p:nvPr/>
        </p:nvSpPr>
        <p:spPr>
          <a:xfrm>
            <a:off x="-1618735" y="5968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43A"/>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3D56E58-112F-3D9E-1A46-BCD99186E67B}"/>
              </a:ext>
            </a:extLst>
          </p:cNvPr>
          <p:cNvSpPr/>
          <p:nvPr/>
        </p:nvSpPr>
        <p:spPr>
          <a:xfrm>
            <a:off x="0" y="0"/>
            <a:ext cx="12192000" cy="6858000"/>
          </a:xfrm>
          <a:prstGeom prst="rect">
            <a:avLst/>
          </a:prstGeom>
          <a:gradFill>
            <a:gsLst>
              <a:gs pos="0">
                <a:srgbClr val="41BEB3">
                  <a:alpha val="50829"/>
                </a:srgbClr>
              </a:gs>
              <a:gs pos="100000">
                <a:srgbClr val="337DA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5"/>
              </a:solidFill>
              <a:effectLst/>
              <a:uLnTx/>
              <a:uFillTx/>
              <a:latin typeface="Futura Medium" panose="020B0602020204020303" pitchFamily="34" charset="-79"/>
              <a:ea typeface="+mn-ea"/>
              <a:cs typeface="+mn-cs"/>
            </a:endParaRPr>
          </a:p>
        </p:txBody>
      </p:sp>
      <p:sp>
        <p:nvSpPr>
          <p:cNvPr id="2" name="Rectangle 1">
            <a:extLst>
              <a:ext uri="{FF2B5EF4-FFF2-40B4-BE49-F238E27FC236}">
                <a16:creationId xmlns:a16="http://schemas.microsoft.com/office/drawing/2014/main" id="{D9F369C2-D90B-55B7-56BC-06C1131B4819}"/>
              </a:ext>
            </a:extLst>
          </p:cNvPr>
          <p:cNvSpPr/>
          <p:nvPr/>
        </p:nvSpPr>
        <p:spPr>
          <a:xfrm>
            <a:off x="1581150" y="5497983"/>
            <a:ext cx="9029700" cy="342900"/>
          </a:xfrm>
          <a:prstGeom prst="rect">
            <a:avLst/>
          </a:prstGeom>
          <a:solidFill>
            <a:srgbClr val="F2B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20A9FE6A-B81F-B153-48D0-4F08964C7F9B}"/>
              </a:ext>
            </a:extLst>
          </p:cNvPr>
          <p:cNvSpPr txBox="1">
            <a:spLocks/>
          </p:cNvSpPr>
          <p:nvPr/>
        </p:nvSpPr>
        <p:spPr>
          <a:xfrm>
            <a:off x="1117600" y="4081786"/>
            <a:ext cx="9728200" cy="158764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100" b="1" dirty="0">
                <a:solidFill>
                  <a:schemeClr val="bg1"/>
                </a:solidFill>
                <a:latin typeface="FUTURA MEDIUM" panose="020B0602020204020303" pitchFamily="34" charset="-79"/>
                <a:cs typeface="FUTURA MEDIUM" panose="020B0602020204020303" pitchFamily="34" charset="-79"/>
              </a:rPr>
              <a:t>THE CURE</a:t>
            </a:r>
          </a:p>
        </p:txBody>
      </p:sp>
    </p:spTree>
    <p:extLst>
      <p:ext uri="{BB962C8B-B14F-4D97-AF65-F5344CB8AC3E}">
        <p14:creationId xmlns:p14="http://schemas.microsoft.com/office/powerpoint/2010/main" val="2795848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705229-A1FE-6846-9D2F-800C59CAE097}"/>
              </a:ext>
            </a:extLst>
          </p:cNvPr>
          <p:cNvSpPr txBox="1"/>
          <p:nvPr/>
        </p:nvSpPr>
        <p:spPr>
          <a:xfrm>
            <a:off x="-1618735" y="5968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43A"/>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E119B645-9593-4246-A3C4-FE640DA80629}"/>
              </a:ext>
            </a:extLst>
          </p:cNvPr>
          <p:cNvCxnSpPr>
            <a:cxnSpLocks/>
          </p:cNvCxnSpPr>
          <p:nvPr/>
        </p:nvCxnSpPr>
        <p:spPr>
          <a:xfrm>
            <a:off x="815041" y="1108796"/>
            <a:ext cx="2267525" cy="0"/>
          </a:xfrm>
          <a:prstGeom prst="line">
            <a:avLst/>
          </a:prstGeom>
          <a:ln w="38100">
            <a:gradFill>
              <a:gsLst>
                <a:gs pos="0">
                  <a:srgbClr val="41BEB3"/>
                </a:gs>
                <a:gs pos="100000">
                  <a:srgbClr val="337DAF"/>
                </a:gs>
              </a:gsLst>
              <a:lin ang="10800000" scaled="0"/>
            </a:gradFill>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13BD083E-B6BC-70F4-562F-9E1C8F42C384}"/>
              </a:ext>
            </a:extLst>
          </p:cNvPr>
          <p:cNvSpPr txBox="1"/>
          <p:nvPr/>
        </p:nvSpPr>
        <p:spPr>
          <a:xfrm>
            <a:off x="685800" y="265593"/>
            <a:ext cx="13042900" cy="830997"/>
          </a:xfrm>
          <a:prstGeom prst="rect">
            <a:avLst/>
          </a:prstGeom>
          <a:noFill/>
        </p:spPr>
        <p:txBody>
          <a:bodyPr wrap="square" lIns="91440" tIns="45720" rIns="91440" bIns="45720" rtlCol="0" anchor="t">
            <a:spAutoFit/>
          </a:bodyPr>
          <a:lstStyle/>
          <a:p>
            <a:pPr>
              <a:defRPr/>
            </a:pPr>
            <a:r>
              <a:rPr kumimoji="0"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a:ea typeface="Open Sans"/>
                <a:cs typeface="Open Sans"/>
              </a:rPr>
              <a:t>Recurring Giving</a:t>
            </a:r>
            <a:endParaRPr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panose="02000600030000020004" pitchFamily="2" charset="77"/>
              <a:ea typeface="Open Sans" panose="020B0606030504020204" pitchFamily="34" charset="0"/>
              <a:cs typeface="Open Sans" panose="020B0606030504020204" pitchFamily="34" charset="0"/>
            </a:endParaRPr>
          </a:p>
        </p:txBody>
      </p:sp>
      <p:pic>
        <p:nvPicPr>
          <p:cNvPr id="7" name="Picture 6" descr="Icon&#10;&#10;Description automatically generated">
            <a:extLst>
              <a:ext uri="{FF2B5EF4-FFF2-40B4-BE49-F238E27FC236}">
                <a16:creationId xmlns:a16="http://schemas.microsoft.com/office/drawing/2014/main" id="{93B8F626-B507-BFD9-E036-B6E580B11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5128" y="6577949"/>
            <a:ext cx="1630161" cy="189309"/>
          </a:xfrm>
          <a:prstGeom prst="rect">
            <a:avLst/>
          </a:prstGeom>
        </p:spPr>
      </p:pic>
      <p:sp>
        <p:nvSpPr>
          <p:cNvPr id="10" name="Rectangle 9">
            <a:extLst>
              <a:ext uri="{FF2B5EF4-FFF2-40B4-BE49-F238E27FC236}">
                <a16:creationId xmlns:a16="http://schemas.microsoft.com/office/drawing/2014/main" id="{33D56E58-112F-3D9E-1A46-BCD99186E67B}"/>
              </a:ext>
            </a:extLst>
          </p:cNvPr>
          <p:cNvSpPr/>
          <p:nvPr/>
        </p:nvSpPr>
        <p:spPr>
          <a:xfrm>
            <a:off x="0" y="0"/>
            <a:ext cx="549719" cy="6858000"/>
          </a:xfrm>
          <a:prstGeom prst="rect">
            <a:avLst/>
          </a:prstGeom>
          <a:gradFill>
            <a:gsLst>
              <a:gs pos="0">
                <a:srgbClr val="41BEB3"/>
              </a:gs>
              <a:gs pos="100000">
                <a:srgbClr val="337DA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5"/>
              </a:solidFill>
              <a:effectLst/>
              <a:uLnTx/>
              <a:uFillTx/>
              <a:latin typeface="Futura Medium" panose="020B0602020204020303" pitchFamily="34" charset="-79"/>
              <a:ea typeface="+mn-ea"/>
              <a:cs typeface="+mn-cs"/>
            </a:endParaRPr>
          </a:p>
        </p:txBody>
      </p:sp>
      <p:pic>
        <p:nvPicPr>
          <p:cNvPr id="11" name="Picture 10">
            <a:extLst>
              <a:ext uri="{FF2B5EF4-FFF2-40B4-BE49-F238E27FC236}">
                <a16:creationId xmlns:a16="http://schemas.microsoft.com/office/drawing/2014/main" id="{87C07D5D-FE4B-1398-8BC6-0272FDC01FE8}"/>
              </a:ext>
            </a:extLst>
          </p:cNvPr>
          <p:cNvPicPr>
            <a:picLocks noChangeAspect="1"/>
          </p:cNvPicPr>
          <p:nvPr/>
        </p:nvPicPr>
        <p:blipFill>
          <a:blip r:embed="rId4">
            <a:biLevel thresh="25000"/>
            <a:alphaModFix amt="35000"/>
          </a:blip>
          <a:stretch>
            <a:fillRect/>
          </a:stretch>
        </p:blipFill>
        <p:spPr>
          <a:xfrm>
            <a:off x="106854" y="5944298"/>
            <a:ext cx="885730" cy="822960"/>
          </a:xfrm>
          <a:prstGeom prst="rect">
            <a:avLst/>
          </a:prstGeom>
        </p:spPr>
      </p:pic>
      <p:sp>
        <p:nvSpPr>
          <p:cNvPr id="5" name="Oval 4">
            <a:extLst>
              <a:ext uri="{FF2B5EF4-FFF2-40B4-BE49-F238E27FC236}">
                <a16:creationId xmlns:a16="http://schemas.microsoft.com/office/drawing/2014/main" id="{4288105D-0A95-FECB-E021-F78FDF9898E5}"/>
              </a:ext>
            </a:extLst>
          </p:cNvPr>
          <p:cNvSpPr/>
          <p:nvPr/>
        </p:nvSpPr>
        <p:spPr>
          <a:xfrm>
            <a:off x="4121982" y="1986856"/>
            <a:ext cx="3556000" cy="3454400"/>
          </a:xfrm>
          <a:prstGeom prst="ellipse">
            <a:avLst/>
          </a:prstGeom>
          <a:gradFill>
            <a:gsLst>
              <a:gs pos="38000">
                <a:srgbClr val="41BEB3"/>
              </a:gs>
              <a:gs pos="100000">
                <a:srgbClr val="337DAF"/>
              </a:gs>
            </a:gsLst>
            <a:lin ang="13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8C98DB8-6F27-F8E1-4F01-2EC846ACE5B6}"/>
              </a:ext>
            </a:extLst>
          </p:cNvPr>
          <p:cNvSpPr txBox="1"/>
          <p:nvPr/>
        </p:nvSpPr>
        <p:spPr>
          <a:xfrm>
            <a:off x="4726493" y="2697002"/>
            <a:ext cx="2346977" cy="1569660"/>
          </a:xfrm>
          <a:prstGeom prst="rect">
            <a:avLst/>
          </a:prstGeom>
          <a:noFill/>
        </p:spPr>
        <p:txBody>
          <a:bodyPr wrap="square" rtlCol="0">
            <a:spAutoFit/>
          </a:bodyPr>
          <a:lstStyle/>
          <a:p>
            <a:r>
              <a:rPr lang="en-US" sz="9600" b="1" dirty="0">
                <a:solidFill>
                  <a:schemeClr val="bg1"/>
                </a:solidFill>
                <a:latin typeface="Neutraface Text Demi" panose="02000600030000020004" pitchFamily="2" charset="77"/>
              </a:rPr>
              <a:t>58</a:t>
            </a:r>
            <a:r>
              <a:rPr lang="en-US" sz="8000" b="1" dirty="0">
                <a:solidFill>
                  <a:schemeClr val="bg1"/>
                </a:solidFill>
                <a:latin typeface="Neutraface Text Demi" panose="02000600030000020004" pitchFamily="2" charset="77"/>
              </a:rPr>
              <a:t>%</a:t>
            </a:r>
          </a:p>
        </p:txBody>
      </p:sp>
      <p:sp>
        <p:nvSpPr>
          <p:cNvPr id="8" name="TextBox 7">
            <a:extLst>
              <a:ext uri="{FF2B5EF4-FFF2-40B4-BE49-F238E27FC236}">
                <a16:creationId xmlns:a16="http://schemas.microsoft.com/office/drawing/2014/main" id="{3B54F597-415F-9DA5-CEE6-0A0AFF3819DB}"/>
              </a:ext>
            </a:extLst>
          </p:cNvPr>
          <p:cNvSpPr txBox="1"/>
          <p:nvPr/>
        </p:nvSpPr>
        <p:spPr>
          <a:xfrm>
            <a:off x="4628785" y="4160998"/>
            <a:ext cx="2346977" cy="369332"/>
          </a:xfrm>
          <a:prstGeom prst="rect">
            <a:avLst/>
          </a:prstGeom>
          <a:noFill/>
        </p:spPr>
        <p:txBody>
          <a:bodyPr wrap="square" rtlCol="0">
            <a:spAutoFit/>
          </a:bodyPr>
          <a:lstStyle/>
          <a:p>
            <a:pPr algn="ctr"/>
            <a:r>
              <a:rPr lang="en-US" b="1" dirty="0">
                <a:solidFill>
                  <a:schemeClr val="bg1"/>
                </a:solidFill>
                <a:latin typeface="Neutraface Text Demi" panose="02000600030000020004" pitchFamily="2" charset="77"/>
              </a:rPr>
              <a:t>“It was easy to do.”</a:t>
            </a:r>
          </a:p>
        </p:txBody>
      </p:sp>
    </p:spTree>
    <p:extLst>
      <p:ext uri="{BB962C8B-B14F-4D97-AF65-F5344CB8AC3E}">
        <p14:creationId xmlns:p14="http://schemas.microsoft.com/office/powerpoint/2010/main" val="3030386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705229-A1FE-6846-9D2F-800C59CAE097}"/>
              </a:ext>
            </a:extLst>
          </p:cNvPr>
          <p:cNvSpPr txBox="1"/>
          <p:nvPr/>
        </p:nvSpPr>
        <p:spPr>
          <a:xfrm>
            <a:off x="-1618735" y="5968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43A"/>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E119B645-9593-4246-A3C4-FE640DA80629}"/>
              </a:ext>
            </a:extLst>
          </p:cNvPr>
          <p:cNvCxnSpPr>
            <a:cxnSpLocks/>
          </p:cNvCxnSpPr>
          <p:nvPr/>
        </p:nvCxnSpPr>
        <p:spPr>
          <a:xfrm>
            <a:off x="691752" y="1001238"/>
            <a:ext cx="2267525" cy="0"/>
          </a:xfrm>
          <a:prstGeom prst="line">
            <a:avLst/>
          </a:prstGeom>
          <a:ln w="38100">
            <a:gradFill>
              <a:gsLst>
                <a:gs pos="0">
                  <a:srgbClr val="41BEB3"/>
                </a:gs>
                <a:gs pos="100000">
                  <a:srgbClr val="337DAF"/>
                </a:gs>
              </a:gsLst>
              <a:lin ang="10800000" scaled="0"/>
            </a:gradFill>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13BD083E-B6BC-70F4-562F-9E1C8F42C384}"/>
              </a:ext>
            </a:extLst>
          </p:cNvPr>
          <p:cNvSpPr txBox="1"/>
          <p:nvPr/>
        </p:nvSpPr>
        <p:spPr>
          <a:xfrm>
            <a:off x="549719" y="169165"/>
            <a:ext cx="9142332" cy="830997"/>
          </a:xfrm>
          <a:prstGeom prst="rect">
            <a:avLst/>
          </a:prstGeom>
          <a:noFill/>
        </p:spPr>
        <p:txBody>
          <a:bodyPr wrap="square" lIns="91440" tIns="45720" rIns="91440" bIns="45720" rtlCol="0" anchor="t">
            <a:spAutoFit/>
          </a:bodyPr>
          <a:lstStyle/>
          <a:p>
            <a:pPr>
              <a:defRPr/>
            </a:pPr>
            <a:r>
              <a:rPr kumimoji="0"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a:ea typeface="Open Sans"/>
                <a:cs typeface="Open Sans"/>
              </a:rPr>
              <a:t>Recurring Giving</a:t>
            </a:r>
            <a:endParaRPr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panose="02000600030000020004" pitchFamily="2" charset="77"/>
              <a:ea typeface="Open Sans" panose="020B0606030504020204" pitchFamily="34" charset="0"/>
              <a:cs typeface="Open Sans" panose="020B0606030504020204" pitchFamily="34" charset="0"/>
            </a:endParaRPr>
          </a:p>
        </p:txBody>
      </p:sp>
      <p:pic>
        <p:nvPicPr>
          <p:cNvPr id="7" name="Picture 6" descr="Icon&#10;&#10;Description automatically generated">
            <a:extLst>
              <a:ext uri="{FF2B5EF4-FFF2-40B4-BE49-F238E27FC236}">
                <a16:creationId xmlns:a16="http://schemas.microsoft.com/office/drawing/2014/main" id="{93B8F626-B507-BFD9-E036-B6E580B11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5128" y="6577949"/>
            <a:ext cx="1630161" cy="189309"/>
          </a:xfrm>
          <a:prstGeom prst="rect">
            <a:avLst/>
          </a:prstGeom>
        </p:spPr>
      </p:pic>
      <p:sp>
        <p:nvSpPr>
          <p:cNvPr id="10" name="Rectangle 9">
            <a:extLst>
              <a:ext uri="{FF2B5EF4-FFF2-40B4-BE49-F238E27FC236}">
                <a16:creationId xmlns:a16="http://schemas.microsoft.com/office/drawing/2014/main" id="{33D56E58-112F-3D9E-1A46-BCD99186E67B}"/>
              </a:ext>
            </a:extLst>
          </p:cNvPr>
          <p:cNvSpPr/>
          <p:nvPr/>
        </p:nvSpPr>
        <p:spPr>
          <a:xfrm>
            <a:off x="0" y="0"/>
            <a:ext cx="549719" cy="6858000"/>
          </a:xfrm>
          <a:prstGeom prst="rect">
            <a:avLst/>
          </a:prstGeom>
          <a:gradFill>
            <a:gsLst>
              <a:gs pos="0">
                <a:srgbClr val="41BEB3"/>
              </a:gs>
              <a:gs pos="100000">
                <a:srgbClr val="337DA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5"/>
              </a:solidFill>
              <a:effectLst/>
              <a:uLnTx/>
              <a:uFillTx/>
              <a:latin typeface="Futura Medium" panose="020B0602020204020303" pitchFamily="34" charset="-79"/>
              <a:ea typeface="+mn-ea"/>
              <a:cs typeface="+mn-cs"/>
            </a:endParaRPr>
          </a:p>
        </p:txBody>
      </p:sp>
      <p:pic>
        <p:nvPicPr>
          <p:cNvPr id="11" name="Picture 10">
            <a:extLst>
              <a:ext uri="{FF2B5EF4-FFF2-40B4-BE49-F238E27FC236}">
                <a16:creationId xmlns:a16="http://schemas.microsoft.com/office/drawing/2014/main" id="{87C07D5D-FE4B-1398-8BC6-0272FDC01FE8}"/>
              </a:ext>
            </a:extLst>
          </p:cNvPr>
          <p:cNvPicPr>
            <a:picLocks noChangeAspect="1"/>
          </p:cNvPicPr>
          <p:nvPr/>
        </p:nvPicPr>
        <p:blipFill>
          <a:blip r:embed="rId4">
            <a:biLevel thresh="25000"/>
            <a:alphaModFix amt="35000"/>
          </a:blip>
          <a:stretch>
            <a:fillRect/>
          </a:stretch>
        </p:blipFill>
        <p:spPr>
          <a:xfrm>
            <a:off x="106854" y="5944298"/>
            <a:ext cx="885730" cy="822960"/>
          </a:xfrm>
          <a:prstGeom prst="rect">
            <a:avLst/>
          </a:prstGeom>
        </p:spPr>
      </p:pic>
      <p:pic>
        <p:nvPicPr>
          <p:cNvPr id="2" name="Picture 1">
            <a:extLst>
              <a:ext uri="{FF2B5EF4-FFF2-40B4-BE49-F238E27FC236}">
                <a16:creationId xmlns:a16="http://schemas.microsoft.com/office/drawing/2014/main" id="{A9708F75-43F9-FB79-F8E0-C2C6D09E2FEA}"/>
              </a:ext>
            </a:extLst>
          </p:cNvPr>
          <p:cNvPicPr>
            <a:picLocks noChangeAspect="1"/>
          </p:cNvPicPr>
          <p:nvPr/>
        </p:nvPicPr>
        <p:blipFill>
          <a:blip r:embed="rId5"/>
          <a:stretch>
            <a:fillRect/>
          </a:stretch>
        </p:blipFill>
        <p:spPr>
          <a:xfrm>
            <a:off x="7125179" y="1839328"/>
            <a:ext cx="4731272" cy="439860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E8DCCA32-A8AB-336F-9AF6-AEDC0CEC6359}"/>
              </a:ext>
            </a:extLst>
          </p:cNvPr>
          <p:cNvPicPr>
            <a:picLocks noChangeAspect="1"/>
          </p:cNvPicPr>
          <p:nvPr/>
        </p:nvPicPr>
        <p:blipFill rotWithShape="1">
          <a:blip r:embed="rId6"/>
          <a:srcRect l="2716" t="3226" r="1799"/>
          <a:stretch/>
        </p:blipFill>
        <p:spPr>
          <a:xfrm>
            <a:off x="274859" y="1150352"/>
            <a:ext cx="6575461" cy="46426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4565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705229-A1FE-6846-9D2F-800C59CAE097}"/>
              </a:ext>
            </a:extLst>
          </p:cNvPr>
          <p:cNvSpPr txBox="1"/>
          <p:nvPr/>
        </p:nvSpPr>
        <p:spPr>
          <a:xfrm>
            <a:off x="-1618735" y="5968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43A"/>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E119B645-9593-4246-A3C4-FE640DA80629}"/>
              </a:ext>
            </a:extLst>
          </p:cNvPr>
          <p:cNvCxnSpPr>
            <a:cxnSpLocks/>
          </p:cNvCxnSpPr>
          <p:nvPr/>
        </p:nvCxnSpPr>
        <p:spPr>
          <a:xfrm>
            <a:off x="815041" y="1140115"/>
            <a:ext cx="2267525" cy="0"/>
          </a:xfrm>
          <a:prstGeom prst="line">
            <a:avLst/>
          </a:prstGeom>
          <a:ln w="38100">
            <a:gradFill>
              <a:gsLst>
                <a:gs pos="0">
                  <a:srgbClr val="41BEB3"/>
                </a:gs>
                <a:gs pos="100000">
                  <a:srgbClr val="337DAF"/>
                </a:gs>
              </a:gsLst>
              <a:lin ang="10800000" scaled="0"/>
            </a:gradFill>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13BD083E-B6BC-70F4-562F-9E1C8F42C384}"/>
              </a:ext>
            </a:extLst>
          </p:cNvPr>
          <p:cNvSpPr txBox="1"/>
          <p:nvPr/>
        </p:nvSpPr>
        <p:spPr>
          <a:xfrm>
            <a:off x="685800" y="271512"/>
            <a:ext cx="10414000" cy="830997"/>
          </a:xfrm>
          <a:prstGeom prst="rect">
            <a:avLst/>
          </a:prstGeom>
          <a:noFill/>
        </p:spPr>
        <p:txBody>
          <a:bodyPr wrap="square" lIns="91440" tIns="45720" rIns="91440" bIns="45720" rtlCol="0" anchor="t">
            <a:spAutoFit/>
          </a:bodyPr>
          <a:lstStyle/>
          <a:p>
            <a:pPr>
              <a:defRPr/>
            </a:pPr>
            <a:r>
              <a:rPr kumimoji="0"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a:ea typeface="Open Sans"/>
                <a:cs typeface="Open Sans"/>
              </a:rPr>
              <a:t>Recurring Giving</a:t>
            </a:r>
            <a:endParaRPr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panose="02000600030000020004" pitchFamily="2" charset="77"/>
              <a:ea typeface="Open Sans" panose="020B0606030504020204" pitchFamily="34" charset="0"/>
              <a:cs typeface="Open Sans" panose="020B0606030504020204" pitchFamily="34" charset="0"/>
            </a:endParaRPr>
          </a:p>
        </p:txBody>
      </p:sp>
      <p:pic>
        <p:nvPicPr>
          <p:cNvPr id="7" name="Picture 6" descr="Icon&#10;&#10;Description automatically generated">
            <a:extLst>
              <a:ext uri="{FF2B5EF4-FFF2-40B4-BE49-F238E27FC236}">
                <a16:creationId xmlns:a16="http://schemas.microsoft.com/office/drawing/2014/main" id="{93B8F626-B507-BFD9-E036-B6E580B11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5128" y="6577949"/>
            <a:ext cx="1630161" cy="189309"/>
          </a:xfrm>
          <a:prstGeom prst="rect">
            <a:avLst/>
          </a:prstGeom>
        </p:spPr>
      </p:pic>
      <p:sp>
        <p:nvSpPr>
          <p:cNvPr id="10" name="Rectangle 9">
            <a:extLst>
              <a:ext uri="{FF2B5EF4-FFF2-40B4-BE49-F238E27FC236}">
                <a16:creationId xmlns:a16="http://schemas.microsoft.com/office/drawing/2014/main" id="{33D56E58-112F-3D9E-1A46-BCD99186E67B}"/>
              </a:ext>
            </a:extLst>
          </p:cNvPr>
          <p:cNvSpPr/>
          <p:nvPr/>
        </p:nvSpPr>
        <p:spPr>
          <a:xfrm>
            <a:off x="0" y="0"/>
            <a:ext cx="549719" cy="6858000"/>
          </a:xfrm>
          <a:prstGeom prst="rect">
            <a:avLst/>
          </a:prstGeom>
          <a:gradFill>
            <a:gsLst>
              <a:gs pos="0">
                <a:srgbClr val="41BEB3"/>
              </a:gs>
              <a:gs pos="100000">
                <a:srgbClr val="337DA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5"/>
              </a:solidFill>
              <a:effectLst/>
              <a:uLnTx/>
              <a:uFillTx/>
              <a:latin typeface="Futura Medium" panose="020B0602020204020303" pitchFamily="34" charset="-79"/>
              <a:ea typeface="+mn-ea"/>
              <a:cs typeface="+mn-cs"/>
            </a:endParaRPr>
          </a:p>
        </p:txBody>
      </p:sp>
      <p:pic>
        <p:nvPicPr>
          <p:cNvPr id="11" name="Picture 10">
            <a:extLst>
              <a:ext uri="{FF2B5EF4-FFF2-40B4-BE49-F238E27FC236}">
                <a16:creationId xmlns:a16="http://schemas.microsoft.com/office/drawing/2014/main" id="{87C07D5D-FE4B-1398-8BC6-0272FDC01FE8}"/>
              </a:ext>
            </a:extLst>
          </p:cNvPr>
          <p:cNvPicPr>
            <a:picLocks noChangeAspect="1"/>
          </p:cNvPicPr>
          <p:nvPr/>
        </p:nvPicPr>
        <p:blipFill>
          <a:blip r:embed="rId4">
            <a:biLevel thresh="25000"/>
            <a:alphaModFix amt="35000"/>
          </a:blip>
          <a:stretch>
            <a:fillRect/>
          </a:stretch>
        </p:blipFill>
        <p:spPr>
          <a:xfrm>
            <a:off x="106854" y="5944298"/>
            <a:ext cx="885730" cy="822960"/>
          </a:xfrm>
          <a:prstGeom prst="rect">
            <a:avLst/>
          </a:prstGeom>
        </p:spPr>
      </p:pic>
      <p:sp>
        <p:nvSpPr>
          <p:cNvPr id="5" name="TextBox 4">
            <a:extLst>
              <a:ext uri="{FF2B5EF4-FFF2-40B4-BE49-F238E27FC236}">
                <a16:creationId xmlns:a16="http://schemas.microsoft.com/office/drawing/2014/main" id="{D8723783-4D85-0B56-FF65-8C07885F24B7}"/>
              </a:ext>
            </a:extLst>
          </p:cNvPr>
          <p:cNvSpPr txBox="1"/>
          <p:nvPr/>
        </p:nvSpPr>
        <p:spPr>
          <a:xfrm>
            <a:off x="2288569" y="1326589"/>
            <a:ext cx="10414000" cy="646331"/>
          </a:xfrm>
          <a:prstGeom prst="rect">
            <a:avLst/>
          </a:prstGeom>
          <a:noFill/>
        </p:spPr>
        <p:txBody>
          <a:bodyPr wrap="square" lIns="91440" tIns="45720" rIns="91440" bIns="45720" rtlCol="0" anchor="t">
            <a:spAutoFit/>
          </a:bodyPr>
          <a:lstStyle/>
          <a:p>
            <a:pPr>
              <a:defRPr/>
            </a:pPr>
            <a:r>
              <a:rPr kumimoji="0" lang="en-US" sz="36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a:ea typeface="Open Sans"/>
                <a:cs typeface="Open Sans"/>
              </a:rPr>
              <a:t>How are you talking to your recurring donors?</a:t>
            </a:r>
            <a:endParaRPr lang="en-US" sz="36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panose="02000600030000020004" pitchFamily="2" charset="77"/>
              <a:ea typeface="Open Sans" panose="020B0606030504020204" pitchFamily="34" charset="0"/>
              <a:cs typeface="Open Sans" panose="020B0606030504020204" pitchFamily="34" charset="0"/>
            </a:endParaRPr>
          </a:p>
        </p:txBody>
      </p:sp>
      <p:pic>
        <p:nvPicPr>
          <p:cNvPr id="8" name="Graphic 7" descr="Checkbox Checked with solid fill">
            <a:extLst>
              <a:ext uri="{FF2B5EF4-FFF2-40B4-BE49-F238E27FC236}">
                <a16:creationId xmlns:a16="http://schemas.microsoft.com/office/drawing/2014/main" id="{D6AFE0D6-4950-AC16-33A1-2A7E574018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2329" y="1970806"/>
            <a:ext cx="598691" cy="598691"/>
          </a:xfrm>
          <a:prstGeom prst="rect">
            <a:avLst/>
          </a:prstGeom>
        </p:spPr>
      </p:pic>
      <p:sp>
        <p:nvSpPr>
          <p:cNvPr id="9" name="TextBox 8">
            <a:extLst>
              <a:ext uri="{FF2B5EF4-FFF2-40B4-BE49-F238E27FC236}">
                <a16:creationId xmlns:a16="http://schemas.microsoft.com/office/drawing/2014/main" id="{864F109E-96A4-BE9E-6F64-DF0DC7FC2EB3}"/>
              </a:ext>
            </a:extLst>
          </p:cNvPr>
          <p:cNvSpPr txBox="1"/>
          <p:nvPr/>
        </p:nvSpPr>
        <p:spPr>
          <a:xfrm>
            <a:off x="1618529" y="2004290"/>
            <a:ext cx="10414000" cy="523220"/>
          </a:xfrm>
          <a:prstGeom prst="rect">
            <a:avLst/>
          </a:prstGeom>
          <a:noFill/>
        </p:spPr>
        <p:txBody>
          <a:bodyPr wrap="square" lIns="91440" tIns="45720" rIns="91440" bIns="45720" rtlCol="0" anchor="t">
            <a:spAutoFit/>
          </a:bodyPr>
          <a:lstStyle/>
          <a:p>
            <a:pPr>
              <a:defRPr/>
            </a:pPr>
            <a:r>
              <a:rPr lang="en-US" sz="2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panose="02000600030000020004" pitchFamily="2" charset="77"/>
                <a:ea typeface="Open Sans" panose="020B0606030504020204" pitchFamily="34" charset="0"/>
                <a:cs typeface="Open Sans" panose="020B0606030504020204" pitchFamily="34" charset="0"/>
              </a:rPr>
              <a:t>Start with a thank you</a:t>
            </a:r>
          </a:p>
        </p:txBody>
      </p:sp>
      <p:sp>
        <p:nvSpPr>
          <p:cNvPr id="14" name="TextBox 13">
            <a:extLst>
              <a:ext uri="{FF2B5EF4-FFF2-40B4-BE49-F238E27FC236}">
                <a16:creationId xmlns:a16="http://schemas.microsoft.com/office/drawing/2014/main" id="{B1DB1A30-6094-9EBF-8C23-6CB3FEAB88FC}"/>
              </a:ext>
            </a:extLst>
          </p:cNvPr>
          <p:cNvSpPr txBox="1"/>
          <p:nvPr/>
        </p:nvSpPr>
        <p:spPr>
          <a:xfrm>
            <a:off x="1595335" y="2524272"/>
            <a:ext cx="10414000" cy="523220"/>
          </a:xfrm>
          <a:prstGeom prst="rect">
            <a:avLst/>
          </a:prstGeom>
          <a:noFill/>
        </p:spPr>
        <p:txBody>
          <a:bodyPr wrap="square" lIns="91440" tIns="45720" rIns="91440" bIns="45720" rtlCol="0" anchor="t">
            <a:spAutoFit/>
          </a:bodyPr>
          <a:lstStyle/>
          <a:p>
            <a:pPr>
              <a:defRPr/>
            </a:pPr>
            <a:r>
              <a:rPr lang="en-US" sz="2800" spc="-150" dirty="0">
                <a:solidFill>
                  <a:srgbClr val="337DAF"/>
                </a:solidFill>
                <a:effectLst>
                  <a:outerShdw blurRad="190500" dist="38100" dir="2700000" algn="tl" rotWithShape="0">
                    <a:prstClr val="black">
                      <a:alpha val="10000"/>
                    </a:prstClr>
                  </a:outerShdw>
                </a:effectLst>
                <a:latin typeface="Neutraface Text Book" panose="02000600030000020004" pitchFamily="2" charset="77"/>
                <a:ea typeface="Open Sans" panose="020B0606030504020204" pitchFamily="34" charset="0"/>
                <a:cs typeface="Open Sans" panose="020B0606030504020204" pitchFamily="34" charset="0"/>
              </a:rPr>
              <a:t>Make them feel like VIPs (because they are)</a:t>
            </a:r>
            <a:endParaRPr lang="en-US" sz="2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panose="02000600030000020004" pitchFamily="2" charset="77"/>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BC2CA776-6A74-7077-BE36-1D12274FFF70}"/>
              </a:ext>
            </a:extLst>
          </p:cNvPr>
          <p:cNvSpPr txBox="1"/>
          <p:nvPr/>
        </p:nvSpPr>
        <p:spPr>
          <a:xfrm>
            <a:off x="1595335" y="3052134"/>
            <a:ext cx="10414000" cy="523220"/>
          </a:xfrm>
          <a:prstGeom prst="rect">
            <a:avLst/>
          </a:prstGeom>
          <a:noFill/>
        </p:spPr>
        <p:txBody>
          <a:bodyPr wrap="square" lIns="91440" tIns="45720" rIns="91440" bIns="45720" rtlCol="0" anchor="t">
            <a:spAutoFit/>
          </a:bodyPr>
          <a:lstStyle/>
          <a:p>
            <a:pPr>
              <a:defRPr/>
            </a:pPr>
            <a:r>
              <a:rPr lang="en-US" sz="2800" spc="-150" dirty="0">
                <a:solidFill>
                  <a:srgbClr val="337DAF"/>
                </a:solidFill>
                <a:effectLst>
                  <a:outerShdw blurRad="190500" dist="38100" dir="2700000" algn="tl" rotWithShape="0">
                    <a:prstClr val="black">
                      <a:alpha val="10000"/>
                    </a:prstClr>
                  </a:outerShdw>
                </a:effectLst>
                <a:latin typeface="Neutraface Text Book" panose="02000600030000020004" pitchFamily="2" charset="77"/>
                <a:ea typeface="Open Sans" panose="020B0606030504020204" pitchFamily="34" charset="0"/>
                <a:cs typeface="Open Sans" panose="020B0606030504020204" pitchFamily="34" charset="0"/>
              </a:rPr>
              <a:t>Keep communicating</a:t>
            </a:r>
            <a:endParaRPr lang="en-US" sz="2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panose="02000600030000020004" pitchFamily="2" charset="77"/>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8871B547-294E-51C6-7ACA-5C81EE3461A2}"/>
              </a:ext>
            </a:extLst>
          </p:cNvPr>
          <p:cNvSpPr txBox="1"/>
          <p:nvPr/>
        </p:nvSpPr>
        <p:spPr>
          <a:xfrm>
            <a:off x="1609645" y="3609902"/>
            <a:ext cx="10414000" cy="523220"/>
          </a:xfrm>
          <a:prstGeom prst="rect">
            <a:avLst/>
          </a:prstGeom>
          <a:noFill/>
        </p:spPr>
        <p:txBody>
          <a:bodyPr wrap="square" lIns="91440" tIns="45720" rIns="91440" bIns="45720" rtlCol="0" anchor="t">
            <a:spAutoFit/>
          </a:bodyPr>
          <a:lstStyle/>
          <a:p>
            <a:pPr>
              <a:defRPr/>
            </a:pPr>
            <a:r>
              <a:rPr lang="en-US" sz="2800" spc="-150" dirty="0">
                <a:solidFill>
                  <a:srgbClr val="337DAF"/>
                </a:solidFill>
                <a:effectLst>
                  <a:outerShdw blurRad="190500" dist="38100" dir="2700000" algn="tl" rotWithShape="0">
                    <a:prstClr val="black">
                      <a:alpha val="10000"/>
                    </a:prstClr>
                  </a:outerShdw>
                </a:effectLst>
                <a:latin typeface="Neutraface Text Book" panose="02000600030000020004" pitchFamily="2" charset="77"/>
                <a:ea typeface="Open Sans" panose="020B0606030504020204" pitchFamily="34" charset="0"/>
                <a:cs typeface="Open Sans" panose="020B0606030504020204" pitchFamily="34" charset="0"/>
              </a:rPr>
              <a:t>It’s okay to ask for more</a:t>
            </a:r>
            <a:endParaRPr lang="en-US" sz="2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panose="02000600030000020004" pitchFamily="2" charset="77"/>
              <a:ea typeface="Open Sans" panose="020B0606030504020204" pitchFamily="34" charset="0"/>
              <a:cs typeface="Open Sans" panose="020B0606030504020204" pitchFamily="34" charset="0"/>
            </a:endParaRPr>
          </a:p>
        </p:txBody>
      </p:sp>
      <p:pic>
        <p:nvPicPr>
          <p:cNvPr id="19" name="Graphic 18" descr="Checkbox Checked with solid fill">
            <a:extLst>
              <a:ext uri="{FF2B5EF4-FFF2-40B4-BE49-F238E27FC236}">
                <a16:creationId xmlns:a16="http://schemas.microsoft.com/office/drawing/2014/main" id="{DE788921-3B21-CD15-5685-029FF1E03A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0113" y="2474624"/>
            <a:ext cx="598691" cy="598691"/>
          </a:xfrm>
          <a:prstGeom prst="rect">
            <a:avLst/>
          </a:prstGeom>
        </p:spPr>
      </p:pic>
      <p:pic>
        <p:nvPicPr>
          <p:cNvPr id="20" name="Graphic 19" descr="Checkbox Checked with solid fill">
            <a:extLst>
              <a:ext uri="{FF2B5EF4-FFF2-40B4-BE49-F238E27FC236}">
                <a16:creationId xmlns:a16="http://schemas.microsoft.com/office/drawing/2014/main" id="{97B8A91D-EA25-5C9B-744A-A81BA59930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9838" y="3021485"/>
            <a:ext cx="598691" cy="598691"/>
          </a:xfrm>
          <a:prstGeom prst="rect">
            <a:avLst/>
          </a:prstGeom>
        </p:spPr>
      </p:pic>
      <p:pic>
        <p:nvPicPr>
          <p:cNvPr id="21" name="Graphic 20" descr="Checkbox Checked with solid fill">
            <a:extLst>
              <a:ext uri="{FF2B5EF4-FFF2-40B4-BE49-F238E27FC236}">
                <a16:creationId xmlns:a16="http://schemas.microsoft.com/office/drawing/2014/main" id="{EF1F8DF6-FAEB-70E4-9FFC-834068954F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0112" y="3565080"/>
            <a:ext cx="598691" cy="598691"/>
          </a:xfrm>
          <a:prstGeom prst="rect">
            <a:avLst/>
          </a:prstGeom>
        </p:spPr>
      </p:pic>
      <p:pic>
        <p:nvPicPr>
          <p:cNvPr id="22" name="Picture 21">
            <a:extLst>
              <a:ext uri="{FF2B5EF4-FFF2-40B4-BE49-F238E27FC236}">
                <a16:creationId xmlns:a16="http://schemas.microsoft.com/office/drawing/2014/main" id="{E4B75628-CCA0-7F7C-C1C3-46145F06200B}"/>
              </a:ext>
            </a:extLst>
          </p:cNvPr>
          <p:cNvPicPr>
            <a:picLocks noChangeAspect="1"/>
          </p:cNvPicPr>
          <p:nvPr/>
        </p:nvPicPr>
        <p:blipFill rotWithShape="1">
          <a:blip r:embed="rId7"/>
          <a:srcRect l="5541" t="3597"/>
          <a:stretch/>
        </p:blipFill>
        <p:spPr>
          <a:xfrm>
            <a:off x="5300803" y="3320830"/>
            <a:ext cx="4952806" cy="3155186"/>
          </a:xfrm>
          <a:prstGeom prst="rect">
            <a:avLst/>
          </a:prstGeom>
        </p:spPr>
      </p:pic>
    </p:spTree>
    <p:extLst>
      <p:ext uri="{BB962C8B-B14F-4D97-AF65-F5344CB8AC3E}">
        <p14:creationId xmlns:p14="http://schemas.microsoft.com/office/powerpoint/2010/main" val="2095907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fish, ray&#10;&#10;Description automatically generated">
            <a:extLst>
              <a:ext uri="{FF2B5EF4-FFF2-40B4-BE49-F238E27FC236}">
                <a16:creationId xmlns:a16="http://schemas.microsoft.com/office/drawing/2014/main" id="{C7B136AF-D5C1-0242-8AB6-48C7D5F58C7E}"/>
              </a:ext>
            </a:extLst>
          </p:cNvPr>
          <p:cNvPicPr>
            <a:picLocks noGrp="1" noChangeAspect="1"/>
          </p:cNvPicPr>
          <p:nvPr>
            <p:ph idx="1"/>
          </p:nvPr>
        </p:nvPicPr>
        <p:blipFill rotWithShape="1">
          <a:blip r:embed="rId3"/>
          <a:srcRect b="19"/>
          <a:stretch/>
        </p:blipFill>
        <p:spPr>
          <a:xfrm>
            <a:off x="20" y="1282"/>
            <a:ext cx="12191980" cy="6856718"/>
          </a:xfrm>
          <a:prstGeom prst="rect">
            <a:avLst/>
          </a:prstGeom>
        </p:spPr>
      </p:pic>
      <p:sp>
        <p:nvSpPr>
          <p:cNvPr id="7" name="Rectangle 6">
            <a:extLst>
              <a:ext uri="{FF2B5EF4-FFF2-40B4-BE49-F238E27FC236}">
                <a16:creationId xmlns:a16="http://schemas.microsoft.com/office/drawing/2014/main" id="{B3D51B20-A89C-2F4C-B490-46BDE56794A9}"/>
              </a:ext>
            </a:extLst>
          </p:cNvPr>
          <p:cNvSpPr/>
          <p:nvPr/>
        </p:nvSpPr>
        <p:spPr>
          <a:xfrm>
            <a:off x="1571625" y="4114800"/>
            <a:ext cx="9029700" cy="342900"/>
          </a:xfrm>
          <a:prstGeom prst="rect">
            <a:avLst/>
          </a:prstGeom>
          <a:solidFill>
            <a:srgbClr val="F2B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5337C467-8761-F445-B7AD-A5E223681585}"/>
              </a:ext>
            </a:extLst>
          </p:cNvPr>
          <p:cNvSpPr txBox="1">
            <a:spLocks/>
          </p:cNvSpPr>
          <p:nvPr/>
        </p:nvSpPr>
        <p:spPr>
          <a:xfrm>
            <a:off x="1231900" y="3058068"/>
            <a:ext cx="9728200" cy="1587647"/>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100" b="1" dirty="0">
                <a:solidFill>
                  <a:schemeClr val="bg1"/>
                </a:solidFill>
                <a:latin typeface="FUTURA MEDIUM" panose="020B0602020204020303" pitchFamily="34" charset="-79"/>
                <a:cs typeface="FUTURA MEDIUM"/>
              </a:rPr>
              <a:t>Use Your Data</a:t>
            </a:r>
            <a:endParaRPr lang="en-US" sz="13100" b="1" dirty="0">
              <a:solidFill>
                <a:schemeClr val="bg1"/>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8864912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fish, ray&#10;&#10;Description automatically generated">
            <a:extLst>
              <a:ext uri="{FF2B5EF4-FFF2-40B4-BE49-F238E27FC236}">
                <a16:creationId xmlns:a16="http://schemas.microsoft.com/office/drawing/2014/main" id="{C7B136AF-D5C1-0242-8AB6-48C7D5F58C7E}"/>
              </a:ext>
            </a:extLst>
          </p:cNvPr>
          <p:cNvPicPr>
            <a:picLocks noGrp="1" noChangeAspect="1"/>
          </p:cNvPicPr>
          <p:nvPr>
            <p:ph idx="1"/>
          </p:nvPr>
        </p:nvPicPr>
        <p:blipFill rotWithShape="1">
          <a:blip r:embed="rId3"/>
          <a:srcRect b="19"/>
          <a:stretch/>
        </p:blipFill>
        <p:spPr>
          <a:xfrm>
            <a:off x="20" y="1282"/>
            <a:ext cx="12191980" cy="6856718"/>
          </a:xfrm>
          <a:prstGeom prst="rect">
            <a:avLst/>
          </a:prstGeom>
        </p:spPr>
      </p:pic>
      <p:sp>
        <p:nvSpPr>
          <p:cNvPr id="7" name="Rectangle 6">
            <a:extLst>
              <a:ext uri="{FF2B5EF4-FFF2-40B4-BE49-F238E27FC236}">
                <a16:creationId xmlns:a16="http://schemas.microsoft.com/office/drawing/2014/main" id="{B3D51B20-A89C-2F4C-B490-46BDE56794A9}"/>
              </a:ext>
            </a:extLst>
          </p:cNvPr>
          <p:cNvSpPr/>
          <p:nvPr/>
        </p:nvSpPr>
        <p:spPr>
          <a:xfrm>
            <a:off x="1571625" y="4114800"/>
            <a:ext cx="9029700" cy="342900"/>
          </a:xfrm>
          <a:prstGeom prst="rect">
            <a:avLst/>
          </a:prstGeom>
          <a:solidFill>
            <a:srgbClr val="F2B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F4B9B0F-BBC8-2D4F-95ED-3378B858AB4B}"/>
              </a:ext>
            </a:extLst>
          </p:cNvPr>
          <p:cNvSpPr txBox="1">
            <a:spLocks/>
          </p:cNvSpPr>
          <p:nvPr/>
        </p:nvSpPr>
        <p:spPr>
          <a:xfrm>
            <a:off x="1222375" y="2199083"/>
            <a:ext cx="9728200" cy="85898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bg1"/>
                </a:solidFill>
                <a:latin typeface="FUTURA MEDIUM" panose="020B0602020204020303" pitchFamily="34" charset="-79"/>
                <a:cs typeface="FUTURA MEDIUM" panose="020B0602020204020303" pitchFamily="34" charset="-79"/>
              </a:rPr>
              <a:t>CHALLENGE:</a:t>
            </a:r>
          </a:p>
        </p:txBody>
      </p:sp>
      <p:sp>
        <p:nvSpPr>
          <p:cNvPr id="11" name="Content Placeholder 2">
            <a:extLst>
              <a:ext uri="{FF2B5EF4-FFF2-40B4-BE49-F238E27FC236}">
                <a16:creationId xmlns:a16="http://schemas.microsoft.com/office/drawing/2014/main" id="{5337C467-8761-F445-B7AD-A5E223681585}"/>
              </a:ext>
            </a:extLst>
          </p:cNvPr>
          <p:cNvSpPr txBox="1">
            <a:spLocks/>
          </p:cNvSpPr>
          <p:nvPr/>
        </p:nvSpPr>
        <p:spPr>
          <a:xfrm>
            <a:off x="1231900" y="3058068"/>
            <a:ext cx="9728200" cy="1587647"/>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100" b="1" dirty="0">
                <a:solidFill>
                  <a:schemeClr val="bg1"/>
                </a:solidFill>
                <a:latin typeface="FUTURA MEDIUM" panose="020B0602020204020303" pitchFamily="34" charset="-79"/>
                <a:cs typeface="FUTURA MEDIUM" panose="020B0602020204020303" pitchFamily="34" charset="-79"/>
              </a:rPr>
              <a:t>DONOR RETENTION</a:t>
            </a:r>
          </a:p>
        </p:txBody>
      </p:sp>
    </p:spTree>
    <p:extLst>
      <p:ext uri="{BB962C8B-B14F-4D97-AF65-F5344CB8AC3E}">
        <p14:creationId xmlns:p14="http://schemas.microsoft.com/office/powerpoint/2010/main" val="1583187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705229-A1FE-6846-9D2F-800C59CAE097}"/>
              </a:ext>
            </a:extLst>
          </p:cNvPr>
          <p:cNvSpPr txBox="1"/>
          <p:nvPr/>
        </p:nvSpPr>
        <p:spPr>
          <a:xfrm>
            <a:off x="-1618735" y="5968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43A"/>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E119B645-9593-4246-A3C4-FE640DA80629}"/>
              </a:ext>
            </a:extLst>
          </p:cNvPr>
          <p:cNvCxnSpPr>
            <a:cxnSpLocks/>
          </p:cNvCxnSpPr>
          <p:nvPr/>
        </p:nvCxnSpPr>
        <p:spPr>
          <a:xfrm>
            <a:off x="931257" y="1364144"/>
            <a:ext cx="2267525" cy="0"/>
          </a:xfrm>
          <a:prstGeom prst="line">
            <a:avLst/>
          </a:prstGeom>
          <a:ln w="38100">
            <a:gradFill>
              <a:gsLst>
                <a:gs pos="0">
                  <a:srgbClr val="41BEB3"/>
                </a:gs>
                <a:gs pos="100000">
                  <a:srgbClr val="337DAF"/>
                </a:gs>
              </a:gsLst>
              <a:lin ang="10800000" scaled="0"/>
            </a:gradFill>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13BD083E-B6BC-70F4-562F-9E1C8F42C384}"/>
              </a:ext>
            </a:extLst>
          </p:cNvPr>
          <p:cNvSpPr txBox="1"/>
          <p:nvPr/>
        </p:nvSpPr>
        <p:spPr>
          <a:xfrm>
            <a:off x="808540" y="376615"/>
            <a:ext cx="9142332" cy="830997"/>
          </a:xfrm>
          <a:prstGeom prst="rect">
            <a:avLst/>
          </a:prstGeom>
          <a:noFill/>
        </p:spPr>
        <p:txBody>
          <a:bodyPr wrap="square" lIns="91440" tIns="45720" rIns="91440" bIns="45720" rtlCol="0" anchor="t">
            <a:spAutoFit/>
          </a:bodyPr>
          <a:lstStyle/>
          <a:p>
            <a:pPr>
              <a:defRPr/>
            </a:pPr>
            <a:r>
              <a:rPr kumimoji="0"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a:ea typeface="Open Sans"/>
                <a:cs typeface="Open Sans"/>
              </a:rPr>
              <a:t>Donor Retention</a:t>
            </a:r>
            <a:endParaRPr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panose="02000600030000020004" pitchFamily="2" charset="77"/>
              <a:ea typeface="Open Sans" panose="020B0606030504020204" pitchFamily="34" charset="0"/>
              <a:cs typeface="Open Sans" panose="020B0606030504020204" pitchFamily="34" charset="0"/>
            </a:endParaRPr>
          </a:p>
        </p:txBody>
      </p:sp>
      <p:pic>
        <p:nvPicPr>
          <p:cNvPr id="7" name="Picture 6" descr="Icon&#10;&#10;Description automatically generated">
            <a:extLst>
              <a:ext uri="{FF2B5EF4-FFF2-40B4-BE49-F238E27FC236}">
                <a16:creationId xmlns:a16="http://schemas.microsoft.com/office/drawing/2014/main" id="{93B8F626-B507-BFD9-E036-B6E580B11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5128" y="6577949"/>
            <a:ext cx="1630161" cy="189309"/>
          </a:xfrm>
          <a:prstGeom prst="rect">
            <a:avLst/>
          </a:prstGeom>
        </p:spPr>
      </p:pic>
      <p:sp>
        <p:nvSpPr>
          <p:cNvPr id="10" name="Rectangle 9">
            <a:extLst>
              <a:ext uri="{FF2B5EF4-FFF2-40B4-BE49-F238E27FC236}">
                <a16:creationId xmlns:a16="http://schemas.microsoft.com/office/drawing/2014/main" id="{33D56E58-112F-3D9E-1A46-BCD99186E67B}"/>
              </a:ext>
            </a:extLst>
          </p:cNvPr>
          <p:cNvSpPr/>
          <p:nvPr/>
        </p:nvSpPr>
        <p:spPr>
          <a:xfrm>
            <a:off x="0" y="0"/>
            <a:ext cx="549719" cy="6858000"/>
          </a:xfrm>
          <a:prstGeom prst="rect">
            <a:avLst/>
          </a:prstGeom>
          <a:gradFill>
            <a:gsLst>
              <a:gs pos="0">
                <a:srgbClr val="41BEB3"/>
              </a:gs>
              <a:gs pos="100000">
                <a:srgbClr val="337DA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5"/>
              </a:solidFill>
              <a:effectLst/>
              <a:uLnTx/>
              <a:uFillTx/>
              <a:latin typeface="Futura Medium" panose="020B0602020204020303" pitchFamily="34" charset="-79"/>
              <a:ea typeface="+mn-ea"/>
              <a:cs typeface="+mn-cs"/>
            </a:endParaRPr>
          </a:p>
        </p:txBody>
      </p:sp>
      <p:pic>
        <p:nvPicPr>
          <p:cNvPr id="11" name="Picture 10">
            <a:extLst>
              <a:ext uri="{FF2B5EF4-FFF2-40B4-BE49-F238E27FC236}">
                <a16:creationId xmlns:a16="http://schemas.microsoft.com/office/drawing/2014/main" id="{87C07D5D-FE4B-1398-8BC6-0272FDC01FE8}"/>
              </a:ext>
            </a:extLst>
          </p:cNvPr>
          <p:cNvPicPr>
            <a:picLocks noChangeAspect="1"/>
          </p:cNvPicPr>
          <p:nvPr/>
        </p:nvPicPr>
        <p:blipFill>
          <a:blip r:embed="rId4">
            <a:biLevel thresh="25000"/>
            <a:alphaModFix amt="35000"/>
          </a:blip>
          <a:stretch>
            <a:fillRect/>
          </a:stretch>
        </p:blipFill>
        <p:spPr>
          <a:xfrm>
            <a:off x="106854" y="5944298"/>
            <a:ext cx="885730" cy="822960"/>
          </a:xfrm>
          <a:prstGeom prst="rect">
            <a:avLst/>
          </a:prstGeom>
        </p:spPr>
      </p:pic>
      <p:sp>
        <p:nvSpPr>
          <p:cNvPr id="2" name="Oval 1">
            <a:extLst>
              <a:ext uri="{FF2B5EF4-FFF2-40B4-BE49-F238E27FC236}">
                <a16:creationId xmlns:a16="http://schemas.microsoft.com/office/drawing/2014/main" id="{D7F3FDBC-EE75-1024-F5B1-487739A305A6}"/>
              </a:ext>
            </a:extLst>
          </p:cNvPr>
          <p:cNvSpPr/>
          <p:nvPr/>
        </p:nvSpPr>
        <p:spPr>
          <a:xfrm>
            <a:off x="4226560" y="1608033"/>
            <a:ext cx="3556000" cy="3454400"/>
          </a:xfrm>
          <a:prstGeom prst="ellipse">
            <a:avLst/>
          </a:prstGeom>
          <a:gradFill>
            <a:gsLst>
              <a:gs pos="38000">
                <a:srgbClr val="41BEB3"/>
              </a:gs>
              <a:gs pos="100000">
                <a:srgbClr val="337DAF"/>
              </a:gs>
            </a:gsLst>
            <a:lin ang="13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A9BCFDA-D105-9174-8C64-AA577C1C31E7}"/>
              </a:ext>
            </a:extLst>
          </p:cNvPr>
          <p:cNvSpPr txBox="1"/>
          <p:nvPr/>
        </p:nvSpPr>
        <p:spPr>
          <a:xfrm>
            <a:off x="4318000" y="2523567"/>
            <a:ext cx="3556000" cy="1323439"/>
          </a:xfrm>
          <a:prstGeom prst="rect">
            <a:avLst/>
          </a:prstGeom>
          <a:noFill/>
        </p:spPr>
        <p:txBody>
          <a:bodyPr wrap="square" rtlCol="0">
            <a:spAutoFit/>
          </a:bodyPr>
          <a:lstStyle/>
          <a:p>
            <a:r>
              <a:rPr lang="en-US" sz="8000" b="1" dirty="0">
                <a:solidFill>
                  <a:schemeClr val="bg1"/>
                </a:solidFill>
                <a:latin typeface="Neutraface Text Demi" panose="02000600030000020004" pitchFamily="2" charset="77"/>
              </a:rPr>
              <a:t>40-45%</a:t>
            </a:r>
          </a:p>
        </p:txBody>
      </p:sp>
    </p:spTree>
    <p:extLst>
      <p:ext uri="{BB962C8B-B14F-4D97-AF65-F5344CB8AC3E}">
        <p14:creationId xmlns:p14="http://schemas.microsoft.com/office/powerpoint/2010/main" val="3372428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 name="Shape 541"/>
          <p:cNvSpPr txBox="1"/>
          <p:nvPr/>
        </p:nvSpPr>
        <p:spPr>
          <a:xfrm>
            <a:off x="5961889" y="2776482"/>
            <a:ext cx="5668458" cy="42115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67" tIns="36567" rIns="36567" bIns="36567" anchor="t">
            <a:spAutoFit/>
          </a:bodyPr>
          <a:lstStyle/>
          <a:p>
            <a:pPr marL="283845" marR="0" lvl="0" indent="-283845" algn="l" defTabSz="914400" rtl="0" eaLnBrk="1" fontAlgn="auto" latinLnBrk="0" hangingPunct="1">
              <a:lnSpc>
                <a:spcPct val="150000"/>
              </a:lnSpc>
              <a:spcBef>
                <a:spcPts val="533"/>
              </a:spcBef>
              <a:spcAft>
                <a:spcPts val="0"/>
              </a:spcAft>
              <a:buClr>
                <a:srgbClr val="66665A"/>
              </a:buClr>
              <a:buSzPts val="2100"/>
              <a:buFont typeface="Arial"/>
              <a:buChar char="•"/>
              <a:tabLst/>
              <a:defRPr sz="2100">
                <a:solidFill>
                  <a:srgbClr val="FFFFFF"/>
                </a:solidFill>
              </a:defRPr>
            </a:pPr>
            <a:r>
              <a:rPr lang="en-US" sz="2400" dirty="0">
                <a:solidFill>
                  <a:srgbClr val="66665A"/>
                </a:solidFill>
                <a:latin typeface="Neutraface Text Book"/>
              </a:rPr>
              <a:t>About the Report</a:t>
            </a:r>
            <a:endParaRPr lang="en-US" dirty="0">
              <a:latin typeface="Neutraface Text Book"/>
            </a:endParaRPr>
          </a:p>
          <a:p>
            <a:pPr marL="283845" marR="0" lvl="0" indent="-283845" algn="l" defTabSz="914400" rtl="0" eaLnBrk="1" fontAlgn="auto" latinLnBrk="0" hangingPunct="1">
              <a:lnSpc>
                <a:spcPct val="150000"/>
              </a:lnSpc>
              <a:spcBef>
                <a:spcPts val="533"/>
              </a:spcBef>
              <a:spcAft>
                <a:spcPts val="0"/>
              </a:spcAft>
              <a:buClr>
                <a:srgbClr val="66665A"/>
              </a:buClr>
              <a:buSzPts val="2100"/>
              <a:buFont typeface="Arial"/>
              <a:buChar char="•"/>
              <a:tabLst/>
              <a:defRPr sz="2100">
                <a:solidFill>
                  <a:srgbClr val="FFFFFF"/>
                </a:solidFill>
              </a:defRPr>
            </a:pPr>
            <a:r>
              <a:rPr kumimoji="0" lang="en-US" sz="2400" b="0" i="0" u="none" strike="noStrike" kern="1200" cap="none" spc="0" normalizeH="0" baseline="0" noProof="0" dirty="0">
                <a:ln>
                  <a:noFill/>
                </a:ln>
                <a:solidFill>
                  <a:srgbClr val="66665A"/>
                </a:solidFill>
                <a:effectLst/>
                <a:uLnTx/>
                <a:uFillTx/>
                <a:latin typeface="Neutraface Text Book"/>
              </a:rPr>
              <a:t>Challenges Overview</a:t>
            </a:r>
          </a:p>
          <a:p>
            <a:pPr marL="283845" marR="0" lvl="0" indent="-283845" algn="l" defTabSz="914400" rtl="0" eaLnBrk="1" fontAlgn="auto" latinLnBrk="0" hangingPunct="1">
              <a:lnSpc>
                <a:spcPct val="150000"/>
              </a:lnSpc>
              <a:spcBef>
                <a:spcPts val="533"/>
              </a:spcBef>
              <a:spcAft>
                <a:spcPts val="0"/>
              </a:spcAft>
              <a:buClr>
                <a:srgbClr val="66665A"/>
              </a:buClr>
              <a:buSzPts val="2100"/>
              <a:buFont typeface="Arial"/>
              <a:buChar char="•"/>
              <a:tabLst/>
              <a:defRPr sz="2100">
                <a:solidFill>
                  <a:srgbClr val="FFFFFF"/>
                </a:solidFill>
              </a:defRPr>
            </a:pPr>
            <a:r>
              <a:rPr lang="en-US" sz="2400" dirty="0">
                <a:solidFill>
                  <a:srgbClr val="66665A"/>
                </a:solidFill>
                <a:latin typeface="Neutraface Text Book"/>
              </a:rPr>
              <a:t>Nonprofit Challenges &amp; Tactics to Overcome Them</a:t>
            </a:r>
            <a:endParaRPr lang="en-US" sz="2400" b="0" i="0" u="none" strike="noStrike" kern="1200" cap="none" spc="0" normalizeH="0" baseline="0" noProof="0" dirty="0">
              <a:ln>
                <a:noFill/>
              </a:ln>
              <a:solidFill>
                <a:srgbClr val="66665A"/>
              </a:solidFill>
              <a:effectLst/>
              <a:uLnTx/>
              <a:uFillTx/>
              <a:latin typeface="Neutraface Text Book"/>
            </a:endParaRPr>
          </a:p>
          <a:p>
            <a:pPr marL="283845" indent="-283845">
              <a:lnSpc>
                <a:spcPct val="150000"/>
              </a:lnSpc>
              <a:spcBef>
                <a:spcPts val="533"/>
              </a:spcBef>
              <a:buClr>
                <a:srgbClr val="66665A"/>
              </a:buClr>
              <a:buSzPts val="2100"/>
              <a:buFont typeface="Arial"/>
              <a:buChar char="•"/>
              <a:defRPr sz="2100">
                <a:solidFill>
                  <a:srgbClr val="FFFFFF"/>
                </a:solidFill>
              </a:defRPr>
            </a:pPr>
            <a:r>
              <a:rPr lang="en-US" sz="2400" dirty="0">
                <a:solidFill>
                  <a:srgbClr val="66665A"/>
                </a:solidFill>
                <a:latin typeface="Neutraface Text Book"/>
              </a:rPr>
              <a:t>Breakout</a:t>
            </a:r>
            <a:endParaRPr lang="en-US" sz="2400" b="0" i="0" u="none" strike="noStrike" kern="1200" cap="none" spc="0" normalizeH="0" baseline="0" noProof="0" dirty="0">
              <a:ln>
                <a:noFill/>
              </a:ln>
              <a:solidFill>
                <a:srgbClr val="66665A"/>
              </a:solidFill>
              <a:effectLst/>
              <a:uLnTx/>
              <a:uFillTx/>
              <a:latin typeface="Neutraface Text Book" panose="02000600030000020004" pitchFamily="50" charset="0"/>
            </a:endParaRPr>
          </a:p>
          <a:p>
            <a:pPr marL="283845" indent="-283845">
              <a:lnSpc>
                <a:spcPct val="150000"/>
              </a:lnSpc>
              <a:spcBef>
                <a:spcPts val="533"/>
              </a:spcBef>
              <a:buClr>
                <a:srgbClr val="66665A"/>
              </a:buClr>
              <a:buSzPts val="2100"/>
              <a:buFont typeface="Arial"/>
              <a:buChar char="•"/>
              <a:defRPr sz="2100">
                <a:solidFill>
                  <a:srgbClr val="FFFFFF"/>
                </a:solidFill>
              </a:defRPr>
            </a:pPr>
            <a:r>
              <a:rPr lang="en-US" sz="2400" dirty="0">
                <a:solidFill>
                  <a:srgbClr val="66665A"/>
                </a:solidFill>
                <a:latin typeface="Neutraface Text Book"/>
              </a:rPr>
              <a:t>Wrap Up and Questions</a:t>
            </a:r>
            <a:endParaRPr lang="en-US" sz="2400" b="0" i="0" u="none" strike="noStrike" kern="1200" cap="none" spc="0" normalizeH="0" baseline="0" noProof="0" dirty="0">
              <a:ln>
                <a:noFill/>
              </a:ln>
              <a:solidFill>
                <a:srgbClr val="66665A"/>
              </a:solidFill>
              <a:effectLst/>
              <a:uLnTx/>
              <a:uFillTx/>
              <a:latin typeface="Neutraface Text Book" panose="02000600030000020004" pitchFamily="50" charset="0"/>
            </a:endParaRPr>
          </a:p>
          <a:p>
            <a:pPr marL="283845" indent="-283845">
              <a:lnSpc>
                <a:spcPct val="150000"/>
              </a:lnSpc>
              <a:spcBef>
                <a:spcPts val="533"/>
              </a:spcBef>
              <a:buClr>
                <a:srgbClr val="66665A"/>
              </a:buClr>
              <a:buSzPts val="2100"/>
              <a:buFont typeface="Arial"/>
              <a:buChar char="•"/>
              <a:defRPr sz="2100">
                <a:solidFill>
                  <a:srgbClr val="FFFFFF"/>
                </a:solidFill>
              </a:defRPr>
            </a:pPr>
            <a:endParaRPr lang="en-US" sz="2400" dirty="0">
              <a:solidFill>
                <a:srgbClr val="66665A"/>
              </a:solidFill>
              <a:latin typeface="Neutraface Text Book" panose="02000600030000020004" pitchFamily="50" charset="0"/>
            </a:endParaRPr>
          </a:p>
        </p:txBody>
      </p:sp>
      <p:sp>
        <p:nvSpPr>
          <p:cNvPr id="1010" name="Shape 542"/>
          <p:cNvSpPr txBox="1"/>
          <p:nvPr/>
        </p:nvSpPr>
        <p:spPr>
          <a:xfrm>
            <a:off x="6486142" y="1185523"/>
            <a:ext cx="8361936" cy="1181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6567" tIns="36567" rIns="36567" bIns="36567" anchor="t">
            <a:spAutoFit/>
          </a:bodyPr>
          <a:lstStyle>
            <a:lvl1pPr>
              <a:lnSpc>
                <a:spcPct val="90000"/>
              </a:lnSpc>
              <a:defRPr sz="6000">
                <a:solidFill>
                  <a:srgbClr val="FFFFFF"/>
                </a:solidFill>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0" b="1" i="0" u="none" strike="noStrike" kern="1200" cap="none" spc="0" normalizeH="0" baseline="0" noProof="0">
                <a:ln>
                  <a:noFill/>
                </a:ln>
                <a:gradFill>
                  <a:gsLst>
                    <a:gs pos="0">
                      <a:srgbClr val="337DAF"/>
                    </a:gs>
                    <a:gs pos="100000">
                      <a:srgbClr val="4AC0B2"/>
                    </a:gs>
                  </a:gsLst>
                  <a:lin ang="0" scaled="0"/>
                </a:gradFill>
                <a:effectLst/>
                <a:uLnTx/>
                <a:uFillTx/>
                <a:latin typeface="NeutrafaceText-Book"/>
                <a:cs typeface="Futura Medium"/>
              </a:rPr>
              <a:t>Agenda</a:t>
            </a:r>
            <a:endParaRPr lang="en-US" sz="8000" b="1" i="0" u="none" strike="noStrike" kern="1200" cap="none" spc="0" normalizeH="0" baseline="0" noProof="0">
              <a:ln>
                <a:noFill/>
              </a:ln>
              <a:gradFill>
                <a:gsLst>
                  <a:gs pos="0">
                    <a:srgbClr val="337DAF"/>
                  </a:gs>
                  <a:gs pos="100000">
                    <a:srgbClr val="4AC0B2"/>
                  </a:gs>
                </a:gsLst>
                <a:lin ang="0" scaled="0"/>
              </a:gradFill>
              <a:effectLst/>
              <a:uLnTx/>
              <a:uFillTx/>
              <a:latin typeface="NeutrafaceText-Book"/>
              <a:cs typeface="Futura Medium"/>
            </a:endParaRPr>
          </a:p>
        </p:txBody>
      </p:sp>
      <p:cxnSp>
        <p:nvCxnSpPr>
          <p:cNvPr id="3" name="Straight Connector 2">
            <a:extLst>
              <a:ext uri="{FF2B5EF4-FFF2-40B4-BE49-F238E27FC236}">
                <a16:creationId xmlns:a16="http://schemas.microsoft.com/office/drawing/2014/main" id="{AF7378F4-30E4-F944-9ED4-89260DE00B18}"/>
              </a:ext>
            </a:extLst>
          </p:cNvPr>
          <p:cNvCxnSpPr>
            <a:cxnSpLocks/>
          </p:cNvCxnSpPr>
          <p:nvPr/>
        </p:nvCxnSpPr>
        <p:spPr>
          <a:xfrm>
            <a:off x="5961888" y="2479163"/>
            <a:ext cx="6620256" cy="0"/>
          </a:xfrm>
          <a:prstGeom prst="line">
            <a:avLst/>
          </a:prstGeom>
          <a:noFill/>
          <a:ln w="25400" cap="flat">
            <a:solidFill>
              <a:srgbClr val="F1C14A"/>
            </a:solidFill>
            <a:prstDash val="solid"/>
            <a:round/>
          </a:ln>
          <a:effectLst/>
          <a:sp3d/>
        </p:spPr>
        <p:style>
          <a:lnRef idx="0">
            <a:scrgbClr r="0" g="0" b="0"/>
          </a:lnRef>
          <a:fillRef idx="0">
            <a:scrgbClr r="0" g="0" b="0"/>
          </a:fillRef>
          <a:effectRef idx="0">
            <a:scrgbClr r="0" g="0" b="0"/>
          </a:effectRef>
          <a:fontRef idx="none"/>
        </p:style>
      </p:cxnSp>
      <p:pic>
        <p:nvPicPr>
          <p:cNvPr id="9" name="Picture 8" descr="Graphical user interface, website&#10;&#10;Description automatically generated">
            <a:extLst>
              <a:ext uri="{FF2B5EF4-FFF2-40B4-BE49-F238E27FC236}">
                <a16:creationId xmlns:a16="http://schemas.microsoft.com/office/drawing/2014/main" id="{96327F22-BEDD-FCD0-1139-F24FAB4C62C3}"/>
              </a:ext>
            </a:extLst>
          </p:cNvPr>
          <p:cNvPicPr>
            <a:picLocks noChangeAspect="1"/>
          </p:cNvPicPr>
          <p:nvPr/>
        </p:nvPicPr>
        <p:blipFill>
          <a:blip r:embed="rId3"/>
          <a:stretch>
            <a:fillRect/>
          </a:stretch>
        </p:blipFill>
        <p:spPr>
          <a:xfrm>
            <a:off x="0" y="0"/>
            <a:ext cx="5308023" cy="6858000"/>
          </a:xfrm>
          <a:prstGeom prst="rect">
            <a:avLst/>
          </a:prstGeom>
        </p:spPr>
      </p:pic>
    </p:spTree>
    <p:extLst>
      <p:ext uri="{BB962C8B-B14F-4D97-AF65-F5344CB8AC3E}">
        <p14:creationId xmlns:p14="http://schemas.microsoft.com/office/powerpoint/2010/main" val="255931539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705229-A1FE-6846-9D2F-800C59CAE097}"/>
              </a:ext>
            </a:extLst>
          </p:cNvPr>
          <p:cNvSpPr txBox="1"/>
          <p:nvPr/>
        </p:nvSpPr>
        <p:spPr>
          <a:xfrm>
            <a:off x="-1618735" y="5968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43A"/>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E119B645-9593-4246-A3C4-FE640DA80629}"/>
              </a:ext>
            </a:extLst>
          </p:cNvPr>
          <p:cNvCxnSpPr>
            <a:cxnSpLocks/>
          </p:cNvCxnSpPr>
          <p:nvPr/>
        </p:nvCxnSpPr>
        <p:spPr>
          <a:xfrm>
            <a:off x="931257" y="1364144"/>
            <a:ext cx="2267525" cy="0"/>
          </a:xfrm>
          <a:prstGeom prst="line">
            <a:avLst/>
          </a:prstGeom>
          <a:ln w="38100">
            <a:gradFill>
              <a:gsLst>
                <a:gs pos="0">
                  <a:srgbClr val="41BEB3"/>
                </a:gs>
                <a:gs pos="100000">
                  <a:srgbClr val="337DAF"/>
                </a:gs>
              </a:gsLst>
              <a:lin ang="10800000" scaled="0"/>
            </a:gradFill>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13BD083E-B6BC-70F4-562F-9E1C8F42C384}"/>
              </a:ext>
            </a:extLst>
          </p:cNvPr>
          <p:cNvSpPr txBox="1"/>
          <p:nvPr/>
        </p:nvSpPr>
        <p:spPr>
          <a:xfrm>
            <a:off x="808540" y="376615"/>
            <a:ext cx="9142332" cy="830997"/>
          </a:xfrm>
          <a:prstGeom prst="rect">
            <a:avLst/>
          </a:prstGeom>
          <a:noFill/>
        </p:spPr>
        <p:txBody>
          <a:bodyPr wrap="square" lIns="91440" tIns="45720" rIns="91440" bIns="45720" rtlCol="0" anchor="t">
            <a:spAutoFit/>
          </a:bodyPr>
          <a:lstStyle/>
          <a:p>
            <a:pPr>
              <a:defRPr/>
            </a:pPr>
            <a:r>
              <a:rPr kumimoji="0"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a:ea typeface="Open Sans"/>
                <a:cs typeface="Open Sans"/>
              </a:rPr>
              <a:t>Donor Retention</a:t>
            </a:r>
            <a:endParaRPr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panose="02000600030000020004" pitchFamily="2" charset="77"/>
              <a:ea typeface="Open Sans" panose="020B0606030504020204" pitchFamily="34" charset="0"/>
              <a:cs typeface="Open Sans" panose="020B0606030504020204" pitchFamily="34" charset="0"/>
            </a:endParaRPr>
          </a:p>
        </p:txBody>
      </p:sp>
      <p:pic>
        <p:nvPicPr>
          <p:cNvPr id="7" name="Picture 6" descr="Icon&#10;&#10;Description automatically generated">
            <a:extLst>
              <a:ext uri="{FF2B5EF4-FFF2-40B4-BE49-F238E27FC236}">
                <a16:creationId xmlns:a16="http://schemas.microsoft.com/office/drawing/2014/main" id="{93B8F626-B507-BFD9-E036-B6E580B11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5128" y="6577949"/>
            <a:ext cx="1630161" cy="189309"/>
          </a:xfrm>
          <a:prstGeom prst="rect">
            <a:avLst/>
          </a:prstGeom>
        </p:spPr>
      </p:pic>
      <p:sp>
        <p:nvSpPr>
          <p:cNvPr id="10" name="Rectangle 9">
            <a:extLst>
              <a:ext uri="{FF2B5EF4-FFF2-40B4-BE49-F238E27FC236}">
                <a16:creationId xmlns:a16="http://schemas.microsoft.com/office/drawing/2014/main" id="{33D56E58-112F-3D9E-1A46-BCD99186E67B}"/>
              </a:ext>
            </a:extLst>
          </p:cNvPr>
          <p:cNvSpPr/>
          <p:nvPr/>
        </p:nvSpPr>
        <p:spPr>
          <a:xfrm>
            <a:off x="0" y="0"/>
            <a:ext cx="549719" cy="6858000"/>
          </a:xfrm>
          <a:prstGeom prst="rect">
            <a:avLst/>
          </a:prstGeom>
          <a:gradFill>
            <a:gsLst>
              <a:gs pos="0">
                <a:srgbClr val="41BEB3"/>
              </a:gs>
              <a:gs pos="100000">
                <a:srgbClr val="337DA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5"/>
              </a:solidFill>
              <a:effectLst/>
              <a:uLnTx/>
              <a:uFillTx/>
              <a:latin typeface="Futura Medium" panose="020B0602020204020303" pitchFamily="34" charset="-79"/>
              <a:ea typeface="+mn-ea"/>
              <a:cs typeface="+mn-cs"/>
            </a:endParaRPr>
          </a:p>
        </p:txBody>
      </p:sp>
      <p:pic>
        <p:nvPicPr>
          <p:cNvPr id="11" name="Picture 10">
            <a:extLst>
              <a:ext uri="{FF2B5EF4-FFF2-40B4-BE49-F238E27FC236}">
                <a16:creationId xmlns:a16="http://schemas.microsoft.com/office/drawing/2014/main" id="{87C07D5D-FE4B-1398-8BC6-0272FDC01FE8}"/>
              </a:ext>
            </a:extLst>
          </p:cNvPr>
          <p:cNvPicPr>
            <a:picLocks noChangeAspect="1"/>
          </p:cNvPicPr>
          <p:nvPr/>
        </p:nvPicPr>
        <p:blipFill>
          <a:blip r:embed="rId4">
            <a:biLevel thresh="25000"/>
            <a:alphaModFix amt="35000"/>
          </a:blip>
          <a:stretch>
            <a:fillRect/>
          </a:stretch>
        </p:blipFill>
        <p:spPr>
          <a:xfrm>
            <a:off x="106854" y="5944298"/>
            <a:ext cx="885730" cy="822960"/>
          </a:xfrm>
          <a:prstGeom prst="rect">
            <a:avLst/>
          </a:prstGeom>
        </p:spPr>
      </p:pic>
      <p:sp>
        <p:nvSpPr>
          <p:cNvPr id="5" name="TextBox 4">
            <a:extLst>
              <a:ext uri="{FF2B5EF4-FFF2-40B4-BE49-F238E27FC236}">
                <a16:creationId xmlns:a16="http://schemas.microsoft.com/office/drawing/2014/main" id="{CBD3E31F-8DC8-17DE-6881-D861A36F26A2}"/>
              </a:ext>
            </a:extLst>
          </p:cNvPr>
          <p:cNvSpPr txBox="1"/>
          <p:nvPr/>
        </p:nvSpPr>
        <p:spPr>
          <a:xfrm>
            <a:off x="992584" y="1390741"/>
            <a:ext cx="10537932"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panose="020B0604020202020204" pitchFamily="34" charset="0"/>
              <a:buChar char="•"/>
            </a:pPr>
            <a:r>
              <a:rPr lang="en-US" sz="4000" dirty="0">
                <a:solidFill>
                  <a:schemeClr val="bg2">
                    <a:lumMod val="50000"/>
                  </a:schemeClr>
                </a:solidFill>
                <a:latin typeface="Neutraface Text Demi"/>
                <a:cs typeface="Calibri"/>
              </a:rPr>
              <a:t>Donor retention &gt; donor acquisition</a:t>
            </a:r>
          </a:p>
          <a:p>
            <a:pPr marL="1028700" lvl="1" indent="-571500">
              <a:buFont typeface="Arial" panose="020B0604020202020204" pitchFamily="34" charset="0"/>
              <a:buChar char="•"/>
            </a:pPr>
            <a:r>
              <a:rPr lang="en-US" sz="3200" dirty="0">
                <a:solidFill>
                  <a:schemeClr val="bg2">
                    <a:lumMod val="50000"/>
                  </a:schemeClr>
                </a:solidFill>
                <a:latin typeface="Neutraface Text Demi"/>
                <a:cs typeface="Calibri"/>
              </a:rPr>
              <a:t>Acquiring a new donor can cost 50-100% more than retaining a current donor</a:t>
            </a:r>
          </a:p>
          <a:p>
            <a:pPr marL="1028700" lvl="1" indent="-571500">
              <a:buFont typeface="Arial" panose="020B0604020202020204" pitchFamily="34" charset="0"/>
              <a:buChar char="•"/>
            </a:pPr>
            <a:r>
              <a:rPr lang="en-US" sz="3200" dirty="0">
                <a:solidFill>
                  <a:schemeClr val="bg2">
                    <a:lumMod val="50000"/>
                  </a:schemeClr>
                </a:solidFill>
                <a:latin typeface="Neutraface Text Demi"/>
                <a:cs typeface="Calibri"/>
              </a:rPr>
              <a:t>Lifetime value of retained donors is significant</a:t>
            </a:r>
          </a:p>
          <a:p>
            <a:pPr marL="1028700" lvl="1" indent="-571500">
              <a:buFont typeface="Arial" panose="020B0604020202020204" pitchFamily="34" charset="0"/>
              <a:buChar char="•"/>
            </a:pPr>
            <a:r>
              <a:rPr lang="en-US" sz="3200" dirty="0">
                <a:solidFill>
                  <a:schemeClr val="bg2">
                    <a:lumMod val="50000"/>
                  </a:schemeClr>
                </a:solidFill>
                <a:latin typeface="Neutraface Text Demi"/>
                <a:cs typeface="Calibri"/>
              </a:rPr>
              <a:t>Retained donors = major gift donors</a:t>
            </a:r>
          </a:p>
        </p:txBody>
      </p:sp>
      <p:graphicFrame>
        <p:nvGraphicFramePr>
          <p:cNvPr id="2" name="Table 5">
            <a:extLst>
              <a:ext uri="{FF2B5EF4-FFF2-40B4-BE49-F238E27FC236}">
                <a16:creationId xmlns:a16="http://schemas.microsoft.com/office/drawing/2014/main" id="{9C176BD6-3EC6-F001-D74D-61615BF80569}"/>
              </a:ext>
            </a:extLst>
          </p:cNvPr>
          <p:cNvGraphicFramePr>
            <a:graphicFrameLocks noGrp="1"/>
          </p:cNvGraphicFramePr>
          <p:nvPr>
            <p:extLst>
              <p:ext uri="{D42A27DB-BD31-4B8C-83A1-F6EECF244321}">
                <p14:modId xmlns:p14="http://schemas.microsoft.com/office/powerpoint/2010/main" val="3235019297"/>
              </p:ext>
            </p:extLst>
          </p:nvPr>
        </p:nvGraphicFramePr>
        <p:xfrm>
          <a:off x="2197550" y="4108453"/>
          <a:ext cx="8128000" cy="22250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177898016"/>
                    </a:ext>
                  </a:extLst>
                </a:gridCol>
                <a:gridCol w="4064000">
                  <a:extLst>
                    <a:ext uri="{9D8B030D-6E8A-4147-A177-3AD203B41FA5}">
                      <a16:colId xmlns:a16="http://schemas.microsoft.com/office/drawing/2014/main" val="647259139"/>
                    </a:ext>
                  </a:extLst>
                </a:gridCol>
              </a:tblGrid>
              <a:tr h="370840">
                <a:tc>
                  <a:txBody>
                    <a:bodyPr/>
                    <a:lstStyle/>
                    <a:p>
                      <a:pPr algn="ctr"/>
                      <a:r>
                        <a:rPr lang="en-US" dirty="0"/>
                        <a:t>Retained Donor</a:t>
                      </a:r>
                    </a:p>
                  </a:txBody>
                  <a:tcPr/>
                </a:tc>
                <a:tc>
                  <a:txBody>
                    <a:bodyPr/>
                    <a:lstStyle/>
                    <a:p>
                      <a:pPr algn="ctr"/>
                      <a:r>
                        <a:rPr lang="en-US" dirty="0"/>
                        <a:t>One-time Donor</a:t>
                      </a:r>
                    </a:p>
                  </a:txBody>
                  <a:tcPr/>
                </a:tc>
                <a:extLst>
                  <a:ext uri="{0D108BD9-81ED-4DB2-BD59-A6C34878D82A}">
                    <a16:rowId xmlns:a16="http://schemas.microsoft.com/office/drawing/2014/main" val="1764803524"/>
                  </a:ext>
                </a:extLst>
              </a:tr>
              <a:tr h="370840">
                <a:tc>
                  <a:txBody>
                    <a:bodyPr/>
                    <a:lstStyle/>
                    <a:p>
                      <a:r>
                        <a:rPr lang="en-US" dirty="0"/>
                        <a:t>Gives $250 dollars every Christmas</a:t>
                      </a:r>
                    </a:p>
                  </a:txBody>
                  <a:tcPr/>
                </a:tc>
                <a:tc>
                  <a:txBody>
                    <a:bodyPr/>
                    <a:lstStyle/>
                    <a:p>
                      <a:r>
                        <a:rPr lang="en-US" dirty="0"/>
                        <a:t>Gives $1,000 once</a:t>
                      </a:r>
                    </a:p>
                  </a:txBody>
                  <a:tcPr/>
                </a:tc>
                <a:extLst>
                  <a:ext uri="{0D108BD9-81ED-4DB2-BD59-A6C34878D82A}">
                    <a16:rowId xmlns:a16="http://schemas.microsoft.com/office/drawing/2014/main" val="2774129109"/>
                  </a:ext>
                </a:extLst>
              </a:tr>
              <a:tr h="370840">
                <a:tc>
                  <a:txBody>
                    <a:bodyPr/>
                    <a:lstStyle/>
                    <a:p>
                      <a:r>
                        <a:rPr lang="en-US" dirty="0"/>
                        <a:t>Annual gift starting at age 30</a:t>
                      </a:r>
                    </a:p>
                  </a:txBody>
                  <a:tcPr/>
                </a:tc>
                <a:tc>
                  <a:txBody>
                    <a:bodyPr/>
                    <a:lstStyle/>
                    <a:p>
                      <a:r>
                        <a:rPr lang="en-US" dirty="0"/>
                        <a:t>Once in response to need</a:t>
                      </a:r>
                    </a:p>
                  </a:txBody>
                  <a:tcPr/>
                </a:tc>
                <a:extLst>
                  <a:ext uri="{0D108BD9-81ED-4DB2-BD59-A6C34878D82A}">
                    <a16:rowId xmlns:a16="http://schemas.microsoft.com/office/drawing/2014/main" val="847621720"/>
                  </a:ext>
                </a:extLst>
              </a:tr>
              <a:tr h="370840">
                <a:tc>
                  <a:txBody>
                    <a:bodyPr/>
                    <a:lstStyle/>
                    <a:p>
                      <a:r>
                        <a:rPr lang="en-US" dirty="0"/>
                        <a:t>10 years: $2,500</a:t>
                      </a:r>
                    </a:p>
                  </a:txBody>
                  <a:tcPr/>
                </a:tc>
                <a:tc>
                  <a:txBody>
                    <a:bodyPr/>
                    <a:lstStyle/>
                    <a:p>
                      <a:endParaRPr lang="en-US" dirty="0"/>
                    </a:p>
                  </a:txBody>
                  <a:tcPr/>
                </a:tc>
                <a:extLst>
                  <a:ext uri="{0D108BD9-81ED-4DB2-BD59-A6C34878D82A}">
                    <a16:rowId xmlns:a16="http://schemas.microsoft.com/office/drawing/2014/main" val="140571707"/>
                  </a:ext>
                </a:extLst>
              </a:tr>
              <a:tr h="370840">
                <a:tc>
                  <a:txBody>
                    <a:bodyPr/>
                    <a:lstStyle/>
                    <a:p>
                      <a:r>
                        <a:rPr lang="en-US" dirty="0"/>
                        <a:t>20 years: $5,000</a:t>
                      </a:r>
                    </a:p>
                  </a:txBody>
                  <a:tcPr/>
                </a:tc>
                <a:tc>
                  <a:txBody>
                    <a:bodyPr/>
                    <a:lstStyle/>
                    <a:p>
                      <a:endParaRPr lang="en-US" dirty="0"/>
                    </a:p>
                  </a:txBody>
                  <a:tcPr/>
                </a:tc>
                <a:extLst>
                  <a:ext uri="{0D108BD9-81ED-4DB2-BD59-A6C34878D82A}">
                    <a16:rowId xmlns:a16="http://schemas.microsoft.com/office/drawing/2014/main" val="2139925239"/>
                  </a:ext>
                </a:extLst>
              </a:tr>
              <a:tr h="370840">
                <a:tc>
                  <a:txBody>
                    <a:bodyPr/>
                    <a:lstStyle/>
                    <a:p>
                      <a:r>
                        <a:rPr lang="en-US" dirty="0"/>
                        <a:t>30 years: $7,500</a:t>
                      </a:r>
                    </a:p>
                  </a:txBody>
                  <a:tcPr/>
                </a:tc>
                <a:tc>
                  <a:txBody>
                    <a:bodyPr/>
                    <a:lstStyle/>
                    <a:p>
                      <a:endParaRPr lang="en-US" dirty="0"/>
                    </a:p>
                  </a:txBody>
                  <a:tcPr/>
                </a:tc>
                <a:extLst>
                  <a:ext uri="{0D108BD9-81ED-4DB2-BD59-A6C34878D82A}">
                    <a16:rowId xmlns:a16="http://schemas.microsoft.com/office/drawing/2014/main" val="3689590566"/>
                  </a:ext>
                </a:extLst>
              </a:tr>
            </a:tbl>
          </a:graphicData>
        </a:graphic>
      </p:graphicFrame>
    </p:spTree>
    <p:extLst>
      <p:ext uri="{BB962C8B-B14F-4D97-AF65-F5344CB8AC3E}">
        <p14:creationId xmlns:p14="http://schemas.microsoft.com/office/powerpoint/2010/main" val="1603075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EAB74EA4-64E4-E609-4A1C-14E7105CB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788900" cy="104101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705229-A1FE-6846-9D2F-800C59CAE097}"/>
              </a:ext>
            </a:extLst>
          </p:cNvPr>
          <p:cNvSpPr txBox="1"/>
          <p:nvPr/>
        </p:nvSpPr>
        <p:spPr>
          <a:xfrm>
            <a:off x="-1618735" y="5968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43A"/>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3D56E58-112F-3D9E-1A46-BCD99186E67B}"/>
              </a:ext>
            </a:extLst>
          </p:cNvPr>
          <p:cNvSpPr/>
          <p:nvPr/>
        </p:nvSpPr>
        <p:spPr>
          <a:xfrm>
            <a:off x="0" y="0"/>
            <a:ext cx="12192000" cy="6858000"/>
          </a:xfrm>
          <a:prstGeom prst="rect">
            <a:avLst/>
          </a:prstGeom>
          <a:gradFill>
            <a:gsLst>
              <a:gs pos="0">
                <a:srgbClr val="41BEB3">
                  <a:alpha val="50829"/>
                </a:srgbClr>
              </a:gs>
              <a:gs pos="100000">
                <a:srgbClr val="337DA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5"/>
              </a:solidFill>
              <a:effectLst/>
              <a:uLnTx/>
              <a:uFillTx/>
              <a:latin typeface="Futura Medium" panose="020B0602020204020303" pitchFamily="34" charset="-79"/>
              <a:ea typeface="+mn-ea"/>
              <a:cs typeface="+mn-cs"/>
            </a:endParaRPr>
          </a:p>
        </p:txBody>
      </p:sp>
      <p:sp>
        <p:nvSpPr>
          <p:cNvPr id="2" name="Rectangle 1">
            <a:extLst>
              <a:ext uri="{FF2B5EF4-FFF2-40B4-BE49-F238E27FC236}">
                <a16:creationId xmlns:a16="http://schemas.microsoft.com/office/drawing/2014/main" id="{D9F369C2-D90B-55B7-56BC-06C1131B4819}"/>
              </a:ext>
            </a:extLst>
          </p:cNvPr>
          <p:cNvSpPr/>
          <p:nvPr/>
        </p:nvSpPr>
        <p:spPr>
          <a:xfrm>
            <a:off x="1581150" y="5497983"/>
            <a:ext cx="9029700" cy="342900"/>
          </a:xfrm>
          <a:prstGeom prst="rect">
            <a:avLst/>
          </a:prstGeom>
          <a:solidFill>
            <a:srgbClr val="F2B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20A9FE6A-B81F-B153-48D0-4F08964C7F9B}"/>
              </a:ext>
            </a:extLst>
          </p:cNvPr>
          <p:cNvSpPr txBox="1">
            <a:spLocks/>
          </p:cNvSpPr>
          <p:nvPr/>
        </p:nvSpPr>
        <p:spPr>
          <a:xfrm>
            <a:off x="1117600" y="4081786"/>
            <a:ext cx="9728200" cy="158764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100" b="1" dirty="0">
                <a:solidFill>
                  <a:schemeClr val="bg1"/>
                </a:solidFill>
                <a:latin typeface="FUTURA MEDIUM" panose="020B0602020204020303" pitchFamily="34" charset="-79"/>
                <a:cs typeface="FUTURA MEDIUM" panose="020B0602020204020303" pitchFamily="34" charset="-79"/>
              </a:rPr>
              <a:t>THE CURE</a:t>
            </a:r>
          </a:p>
        </p:txBody>
      </p:sp>
    </p:spTree>
    <p:extLst>
      <p:ext uri="{BB962C8B-B14F-4D97-AF65-F5344CB8AC3E}">
        <p14:creationId xmlns:p14="http://schemas.microsoft.com/office/powerpoint/2010/main" val="4265314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705229-A1FE-6846-9D2F-800C59CAE097}"/>
              </a:ext>
            </a:extLst>
          </p:cNvPr>
          <p:cNvSpPr txBox="1"/>
          <p:nvPr/>
        </p:nvSpPr>
        <p:spPr>
          <a:xfrm>
            <a:off x="-1618735" y="5968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43A"/>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E119B645-9593-4246-A3C4-FE640DA80629}"/>
              </a:ext>
            </a:extLst>
          </p:cNvPr>
          <p:cNvCxnSpPr>
            <a:cxnSpLocks/>
          </p:cNvCxnSpPr>
          <p:nvPr/>
        </p:nvCxnSpPr>
        <p:spPr>
          <a:xfrm>
            <a:off x="877917" y="877728"/>
            <a:ext cx="2267525" cy="0"/>
          </a:xfrm>
          <a:prstGeom prst="line">
            <a:avLst/>
          </a:prstGeom>
          <a:ln w="38100">
            <a:gradFill>
              <a:gsLst>
                <a:gs pos="0">
                  <a:srgbClr val="41BEB3"/>
                </a:gs>
                <a:gs pos="100000">
                  <a:srgbClr val="337DAF"/>
                </a:gs>
              </a:gsLst>
              <a:lin ang="10800000" scaled="0"/>
            </a:gradFill>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13BD083E-B6BC-70F4-562F-9E1C8F42C384}"/>
              </a:ext>
            </a:extLst>
          </p:cNvPr>
          <p:cNvSpPr txBox="1"/>
          <p:nvPr/>
        </p:nvSpPr>
        <p:spPr>
          <a:xfrm>
            <a:off x="671471" y="46731"/>
            <a:ext cx="7038975" cy="830997"/>
          </a:xfrm>
          <a:prstGeom prst="rect">
            <a:avLst/>
          </a:prstGeom>
          <a:noFill/>
        </p:spPr>
        <p:txBody>
          <a:bodyPr wrap="square" lIns="91440" tIns="45720" rIns="91440" bIns="45720" rtlCol="0" anchor="t">
            <a:spAutoFit/>
          </a:bodyPr>
          <a:lstStyle/>
          <a:p>
            <a:pPr>
              <a:defRPr/>
            </a:pPr>
            <a:r>
              <a:rPr lang="en-US" sz="4800" spc="-150" dirty="0">
                <a:solidFill>
                  <a:srgbClr val="337DAF"/>
                </a:solidFill>
                <a:effectLst>
                  <a:outerShdw blurRad="190500" dist="38100" dir="2700000" algn="tl" rotWithShape="0">
                    <a:prstClr val="black">
                      <a:alpha val="10000"/>
                    </a:prstClr>
                  </a:outerShdw>
                </a:effectLst>
                <a:latin typeface="Neutraface Text Book"/>
                <a:ea typeface="Open Sans"/>
                <a:cs typeface="Open Sans"/>
              </a:rPr>
              <a:t>Donor Retention</a:t>
            </a:r>
            <a:endParaRPr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panose="02000600030000020004" pitchFamily="2" charset="77"/>
              <a:ea typeface="Open Sans" panose="020B0606030504020204" pitchFamily="34" charset="0"/>
              <a:cs typeface="Open Sans" panose="020B0606030504020204" pitchFamily="34" charset="0"/>
            </a:endParaRPr>
          </a:p>
        </p:txBody>
      </p:sp>
      <p:pic>
        <p:nvPicPr>
          <p:cNvPr id="7" name="Picture 6" descr="Icon&#10;&#10;Description automatically generated">
            <a:extLst>
              <a:ext uri="{FF2B5EF4-FFF2-40B4-BE49-F238E27FC236}">
                <a16:creationId xmlns:a16="http://schemas.microsoft.com/office/drawing/2014/main" id="{93B8F626-B507-BFD9-E036-B6E580B11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5128" y="6577949"/>
            <a:ext cx="1630161" cy="189309"/>
          </a:xfrm>
          <a:prstGeom prst="rect">
            <a:avLst/>
          </a:prstGeom>
        </p:spPr>
      </p:pic>
      <p:sp>
        <p:nvSpPr>
          <p:cNvPr id="10" name="Rectangle 9">
            <a:extLst>
              <a:ext uri="{FF2B5EF4-FFF2-40B4-BE49-F238E27FC236}">
                <a16:creationId xmlns:a16="http://schemas.microsoft.com/office/drawing/2014/main" id="{33D56E58-112F-3D9E-1A46-BCD99186E67B}"/>
              </a:ext>
            </a:extLst>
          </p:cNvPr>
          <p:cNvSpPr/>
          <p:nvPr/>
        </p:nvSpPr>
        <p:spPr>
          <a:xfrm>
            <a:off x="0" y="0"/>
            <a:ext cx="549719" cy="6858000"/>
          </a:xfrm>
          <a:prstGeom prst="rect">
            <a:avLst/>
          </a:prstGeom>
          <a:gradFill>
            <a:gsLst>
              <a:gs pos="0">
                <a:srgbClr val="41BEB3"/>
              </a:gs>
              <a:gs pos="100000">
                <a:srgbClr val="337DA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5"/>
              </a:solidFill>
              <a:effectLst/>
              <a:uLnTx/>
              <a:uFillTx/>
              <a:latin typeface="Futura Medium" panose="020B0602020204020303" pitchFamily="34" charset="-79"/>
              <a:ea typeface="+mn-ea"/>
              <a:cs typeface="+mn-cs"/>
            </a:endParaRPr>
          </a:p>
        </p:txBody>
      </p:sp>
      <p:pic>
        <p:nvPicPr>
          <p:cNvPr id="11" name="Picture 10">
            <a:extLst>
              <a:ext uri="{FF2B5EF4-FFF2-40B4-BE49-F238E27FC236}">
                <a16:creationId xmlns:a16="http://schemas.microsoft.com/office/drawing/2014/main" id="{87C07D5D-FE4B-1398-8BC6-0272FDC01FE8}"/>
              </a:ext>
            </a:extLst>
          </p:cNvPr>
          <p:cNvPicPr>
            <a:picLocks noChangeAspect="1"/>
          </p:cNvPicPr>
          <p:nvPr/>
        </p:nvPicPr>
        <p:blipFill>
          <a:blip r:embed="rId4">
            <a:biLevel thresh="25000"/>
            <a:alphaModFix amt="35000"/>
          </a:blip>
          <a:stretch>
            <a:fillRect/>
          </a:stretch>
        </p:blipFill>
        <p:spPr>
          <a:xfrm>
            <a:off x="106854" y="5944298"/>
            <a:ext cx="885730" cy="822960"/>
          </a:xfrm>
          <a:prstGeom prst="rect">
            <a:avLst/>
          </a:prstGeom>
        </p:spPr>
      </p:pic>
      <p:sp>
        <p:nvSpPr>
          <p:cNvPr id="6" name="TextBox 5">
            <a:extLst>
              <a:ext uri="{FF2B5EF4-FFF2-40B4-BE49-F238E27FC236}">
                <a16:creationId xmlns:a16="http://schemas.microsoft.com/office/drawing/2014/main" id="{5A9BCFDA-D105-9174-8C64-AA577C1C31E7}"/>
              </a:ext>
            </a:extLst>
          </p:cNvPr>
          <p:cNvSpPr txBox="1"/>
          <p:nvPr/>
        </p:nvSpPr>
        <p:spPr>
          <a:xfrm>
            <a:off x="4318000" y="2523567"/>
            <a:ext cx="3556000" cy="1323439"/>
          </a:xfrm>
          <a:prstGeom prst="rect">
            <a:avLst/>
          </a:prstGeom>
          <a:noFill/>
        </p:spPr>
        <p:txBody>
          <a:bodyPr wrap="square" rtlCol="0">
            <a:spAutoFit/>
          </a:bodyPr>
          <a:lstStyle/>
          <a:p>
            <a:r>
              <a:rPr lang="en-US" sz="8000" b="1" dirty="0">
                <a:solidFill>
                  <a:schemeClr val="bg1"/>
                </a:solidFill>
                <a:latin typeface="Neutraface Text Demi" panose="02000600030000020004" pitchFamily="2" charset="77"/>
              </a:rPr>
              <a:t>40-45%</a:t>
            </a:r>
          </a:p>
        </p:txBody>
      </p:sp>
      <p:pic>
        <p:nvPicPr>
          <p:cNvPr id="1026" name="Picture 2">
            <a:extLst>
              <a:ext uri="{FF2B5EF4-FFF2-40B4-BE49-F238E27FC236}">
                <a16:creationId xmlns:a16="http://schemas.microsoft.com/office/drawing/2014/main" id="{DFAE9748-2D71-8D5D-9C06-8BB7F65E84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0555" y="721035"/>
            <a:ext cx="6287557" cy="5587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566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705229-A1FE-6846-9D2F-800C59CAE097}"/>
              </a:ext>
            </a:extLst>
          </p:cNvPr>
          <p:cNvSpPr txBox="1"/>
          <p:nvPr/>
        </p:nvSpPr>
        <p:spPr>
          <a:xfrm>
            <a:off x="-1618735" y="5968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43A"/>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93B8F626-B507-BFD9-E036-B6E580B11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5128" y="6577949"/>
            <a:ext cx="1630161" cy="189309"/>
          </a:xfrm>
          <a:prstGeom prst="rect">
            <a:avLst/>
          </a:prstGeom>
        </p:spPr>
      </p:pic>
      <p:sp>
        <p:nvSpPr>
          <p:cNvPr id="10" name="Rectangle 9">
            <a:extLst>
              <a:ext uri="{FF2B5EF4-FFF2-40B4-BE49-F238E27FC236}">
                <a16:creationId xmlns:a16="http://schemas.microsoft.com/office/drawing/2014/main" id="{33D56E58-112F-3D9E-1A46-BCD99186E67B}"/>
              </a:ext>
            </a:extLst>
          </p:cNvPr>
          <p:cNvSpPr/>
          <p:nvPr/>
        </p:nvSpPr>
        <p:spPr>
          <a:xfrm>
            <a:off x="0" y="0"/>
            <a:ext cx="549719" cy="6858000"/>
          </a:xfrm>
          <a:prstGeom prst="rect">
            <a:avLst/>
          </a:prstGeom>
          <a:gradFill>
            <a:gsLst>
              <a:gs pos="0">
                <a:srgbClr val="41BEB3"/>
              </a:gs>
              <a:gs pos="100000">
                <a:srgbClr val="337DA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5"/>
              </a:solidFill>
              <a:effectLst/>
              <a:uLnTx/>
              <a:uFillTx/>
              <a:latin typeface="Futura Medium" panose="020B0602020204020303" pitchFamily="34" charset="-79"/>
              <a:ea typeface="+mn-ea"/>
              <a:cs typeface="+mn-cs"/>
            </a:endParaRPr>
          </a:p>
        </p:txBody>
      </p:sp>
      <p:pic>
        <p:nvPicPr>
          <p:cNvPr id="11" name="Picture 10">
            <a:extLst>
              <a:ext uri="{FF2B5EF4-FFF2-40B4-BE49-F238E27FC236}">
                <a16:creationId xmlns:a16="http://schemas.microsoft.com/office/drawing/2014/main" id="{87C07D5D-FE4B-1398-8BC6-0272FDC01FE8}"/>
              </a:ext>
            </a:extLst>
          </p:cNvPr>
          <p:cNvPicPr>
            <a:picLocks noChangeAspect="1"/>
          </p:cNvPicPr>
          <p:nvPr/>
        </p:nvPicPr>
        <p:blipFill>
          <a:blip r:embed="rId4">
            <a:biLevel thresh="25000"/>
            <a:alphaModFix amt="35000"/>
          </a:blip>
          <a:stretch>
            <a:fillRect/>
          </a:stretch>
        </p:blipFill>
        <p:spPr>
          <a:xfrm>
            <a:off x="106854" y="5944298"/>
            <a:ext cx="885730" cy="822960"/>
          </a:xfrm>
          <a:prstGeom prst="rect">
            <a:avLst/>
          </a:prstGeom>
        </p:spPr>
      </p:pic>
      <p:pic>
        <p:nvPicPr>
          <p:cNvPr id="2" name="Picture 1">
            <a:extLst>
              <a:ext uri="{FF2B5EF4-FFF2-40B4-BE49-F238E27FC236}">
                <a16:creationId xmlns:a16="http://schemas.microsoft.com/office/drawing/2014/main" id="{AD7587C9-F7BE-CAC5-98C9-C2DDF1A1B0D8}"/>
              </a:ext>
            </a:extLst>
          </p:cNvPr>
          <p:cNvPicPr>
            <a:picLocks noChangeAspect="1"/>
          </p:cNvPicPr>
          <p:nvPr/>
        </p:nvPicPr>
        <p:blipFill rotWithShape="1">
          <a:blip r:embed="rId5"/>
          <a:srcRect r="6439"/>
          <a:stretch/>
        </p:blipFill>
        <p:spPr>
          <a:xfrm>
            <a:off x="6096000" y="1737586"/>
            <a:ext cx="5897367" cy="469917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35365642-D5E6-E88D-BA97-3810E746EB2E}"/>
              </a:ext>
            </a:extLst>
          </p:cNvPr>
          <p:cNvPicPr>
            <a:picLocks noChangeAspect="1"/>
          </p:cNvPicPr>
          <p:nvPr/>
        </p:nvPicPr>
        <p:blipFill rotWithShape="1">
          <a:blip r:embed="rId6"/>
          <a:srcRect l="3496" r="7717"/>
          <a:stretch/>
        </p:blipFill>
        <p:spPr>
          <a:xfrm>
            <a:off x="549719" y="176656"/>
            <a:ext cx="5897367" cy="5676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1514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C714DB6-F904-EB70-2AB8-1728E9B7743B}"/>
              </a:ext>
            </a:extLst>
          </p:cNvPr>
          <p:cNvPicPr>
            <a:picLocks noChangeAspect="1"/>
          </p:cNvPicPr>
          <p:nvPr/>
        </p:nvPicPr>
        <p:blipFill rotWithShape="1">
          <a:blip r:embed="rId3"/>
          <a:srcRect t="-275" r="-2650" b="2"/>
          <a:stretch/>
        </p:blipFill>
        <p:spPr>
          <a:xfrm>
            <a:off x="5600991" y="1147394"/>
            <a:ext cx="6712938" cy="5454606"/>
          </a:xfrm>
          <a:prstGeom prst="rect">
            <a:avLst/>
          </a:prstGeom>
          <a:effectLst/>
        </p:spPr>
      </p:pic>
      <p:sp>
        <p:nvSpPr>
          <p:cNvPr id="4" name="TextBox 3">
            <a:extLst>
              <a:ext uri="{FF2B5EF4-FFF2-40B4-BE49-F238E27FC236}">
                <a16:creationId xmlns:a16="http://schemas.microsoft.com/office/drawing/2014/main" id="{AC705229-A1FE-6846-9D2F-800C59CAE097}"/>
              </a:ext>
            </a:extLst>
          </p:cNvPr>
          <p:cNvSpPr txBox="1"/>
          <p:nvPr/>
        </p:nvSpPr>
        <p:spPr>
          <a:xfrm>
            <a:off x="-1618735" y="5968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43A"/>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93B8F626-B507-BFD9-E036-B6E580B114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5128" y="6577949"/>
            <a:ext cx="1630161" cy="189309"/>
          </a:xfrm>
          <a:prstGeom prst="rect">
            <a:avLst/>
          </a:prstGeom>
        </p:spPr>
      </p:pic>
      <p:sp>
        <p:nvSpPr>
          <p:cNvPr id="10" name="Rectangle 9">
            <a:extLst>
              <a:ext uri="{FF2B5EF4-FFF2-40B4-BE49-F238E27FC236}">
                <a16:creationId xmlns:a16="http://schemas.microsoft.com/office/drawing/2014/main" id="{33D56E58-112F-3D9E-1A46-BCD99186E67B}"/>
              </a:ext>
            </a:extLst>
          </p:cNvPr>
          <p:cNvSpPr/>
          <p:nvPr/>
        </p:nvSpPr>
        <p:spPr>
          <a:xfrm>
            <a:off x="0" y="0"/>
            <a:ext cx="549719" cy="6858000"/>
          </a:xfrm>
          <a:prstGeom prst="rect">
            <a:avLst/>
          </a:prstGeom>
          <a:gradFill>
            <a:gsLst>
              <a:gs pos="0">
                <a:srgbClr val="41BEB3"/>
              </a:gs>
              <a:gs pos="100000">
                <a:srgbClr val="337DA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5"/>
              </a:solidFill>
              <a:effectLst/>
              <a:uLnTx/>
              <a:uFillTx/>
              <a:latin typeface="Futura Medium" panose="020B0602020204020303" pitchFamily="34" charset="-79"/>
              <a:ea typeface="+mn-ea"/>
              <a:cs typeface="+mn-cs"/>
            </a:endParaRPr>
          </a:p>
        </p:txBody>
      </p:sp>
      <p:pic>
        <p:nvPicPr>
          <p:cNvPr id="11" name="Picture 10">
            <a:extLst>
              <a:ext uri="{FF2B5EF4-FFF2-40B4-BE49-F238E27FC236}">
                <a16:creationId xmlns:a16="http://schemas.microsoft.com/office/drawing/2014/main" id="{87C07D5D-FE4B-1398-8BC6-0272FDC01FE8}"/>
              </a:ext>
            </a:extLst>
          </p:cNvPr>
          <p:cNvPicPr>
            <a:picLocks noChangeAspect="1"/>
          </p:cNvPicPr>
          <p:nvPr/>
        </p:nvPicPr>
        <p:blipFill>
          <a:blip r:embed="rId5">
            <a:biLevel thresh="25000"/>
            <a:alphaModFix amt="35000"/>
          </a:blip>
          <a:stretch>
            <a:fillRect/>
          </a:stretch>
        </p:blipFill>
        <p:spPr>
          <a:xfrm>
            <a:off x="106854" y="5944298"/>
            <a:ext cx="885730" cy="822960"/>
          </a:xfrm>
          <a:prstGeom prst="rect">
            <a:avLst/>
          </a:prstGeom>
        </p:spPr>
      </p:pic>
      <p:sp>
        <p:nvSpPr>
          <p:cNvPr id="5" name="TextBox 4">
            <a:extLst>
              <a:ext uri="{FF2B5EF4-FFF2-40B4-BE49-F238E27FC236}">
                <a16:creationId xmlns:a16="http://schemas.microsoft.com/office/drawing/2014/main" id="{A67BAA3E-BBF2-DFAB-3404-5964161D5429}"/>
              </a:ext>
            </a:extLst>
          </p:cNvPr>
          <p:cNvSpPr txBox="1"/>
          <p:nvPr/>
        </p:nvSpPr>
        <p:spPr>
          <a:xfrm>
            <a:off x="2011680" y="1933303"/>
            <a:ext cx="7939192" cy="369332"/>
          </a:xfrm>
          <a:prstGeom prst="rect">
            <a:avLst/>
          </a:prstGeom>
          <a:noFill/>
        </p:spPr>
        <p:txBody>
          <a:bodyPr wrap="square" rtlCol="0">
            <a:spAutoFit/>
          </a:bodyPr>
          <a:lstStyle/>
          <a:p>
            <a:endParaRPr lang="en-US" dirty="0"/>
          </a:p>
        </p:txBody>
      </p:sp>
      <p:graphicFrame>
        <p:nvGraphicFramePr>
          <p:cNvPr id="8" name="Table 7">
            <a:extLst>
              <a:ext uri="{FF2B5EF4-FFF2-40B4-BE49-F238E27FC236}">
                <a16:creationId xmlns:a16="http://schemas.microsoft.com/office/drawing/2014/main" id="{87FB478B-5C62-B6B5-62B3-F938D5760967}"/>
              </a:ext>
            </a:extLst>
          </p:cNvPr>
          <p:cNvGraphicFramePr>
            <a:graphicFrameLocks noGrp="1"/>
          </p:cNvGraphicFramePr>
          <p:nvPr>
            <p:extLst>
              <p:ext uri="{D42A27DB-BD31-4B8C-83A1-F6EECF244321}">
                <p14:modId xmlns:p14="http://schemas.microsoft.com/office/powerpoint/2010/main" val="1276574384"/>
              </p:ext>
            </p:extLst>
          </p:nvPr>
        </p:nvGraphicFramePr>
        <p:xfrm>
          <a:off x="2404195" y="2994696"/>
          <a:ext cx="7546677" cy="3530765"/>
        </p:xfrm>
        <a:graphic>
          <a:graphicData uri="http://schemas.openxmlformats.org/drawingml/2006/table">
            <a:tbl>
              <a:tblPr/>
              <a:tblGrid>
                <a:gridCol w="2268511">
                  <a:extLst>
                    <a:ext uri="{9D8B030D-6E8A-4147-A177-3AD203B41FA5}">
                      <a16:colId xmlns:a16="http://schemas.microsoft.com/office/drawing/2014/main" val="531194841"/>
                    </a:ext>
                  </a:extLst>
                </a:gridCol>
                <a:gridCol w="1238267">
                  <a:extLst>
                    <a:ext uri="{9D8B030D-6E8A-4147-A177-3AD203B41FA5}">
                      <a16:colId xmlns:a16="http://schemas.microsoft.com/office/drawing/2014/main" val="432304775"/>
                    </a:ext>
                  </a:extLst>
                </a:gridCol>
                <a:gridCol w="1295624">
                  <a:extLst>
                    <a:ext uri="{9D8B030D-6E8A-4147-A177-3AD203B41FA5}">
                      <a16:colId xmlns:a16="http://schemas.microsoft.com/office/drawing/2014/main" val="2715430214"/>
                    </a:ext>
                  </a:extLst>
                </a:gridCol>
                <a:gridCol w="1295624">
                  <a:extLst>
                    <a:ext uri="{9D8B030D-6E8A-4147-A177-3AD203B41FA5}">
                      <a16:colId xmlns:a16="http://schemas.microsoft.com/office/drawing/2014/main" val="3081378669"/>
                    </a:ext>
                  </a:extLst>
                </a:gridCol>
                <a:gridCol w="1448651">
                  <a:extLst>
                    <a:ext uri="{9D8B030D-6E8A-4147-A177-3AD203B41FA5}">
                      <a16:colId xmlns:a16="http://schemas.microsoft.com/office/drawing/2014/main" val="1775136274"/>
                    </a:ext>
                  </a:extLst>
                </a:gridCol>
              </a:tblGrid>
              <a:tr h="334973">
                <a:tc>
                  <a:txBody>
                    <a:bodyPr/>
                    <a:lstStyle/>
                    <a:p>
                      <a:pPr fontAlgn="t"/>
                      <a:r>
                        <a:rPr lang="en-US" dirty="0">
                          <a:effectLst/>
                        </a:rPr>
                        <a:t> </a:t>
                      </a:r>
                    </a:p>
                  </a:txBody>
                  <a:tcPr marL="66675" marR="66675" marT="38100" marB="38100">
                    <a:lnL w="952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4472C4"/>
                    </a:solidFill>
                  </a:tcPr>
                </a:tc>
                <a:tc>
                  <a:txBody>
                    <a:bodyPr/>
                    <a:lstStyle/>
                    <a:p>
                      <a:pPr algn="ctr" rtl="0" fontAlgn="ctr">
                        <a:spcBef>
                          <a:spcPts val="0"/>
                        </a:spcBef>
                        <a:spcAft>
                          <a:spcPts val="0"/>
                        </a:spcAft>
                      </a:pPr>
                      <a:r>
                        <a:rPr lang="en-US" sz="1200" b="1" i="0" u="none" strike="noStrike" dirty="0">
                          <a:solidFill>
                            <a:schemeClr val="bg1"/>
                          </a:solidFill>
                          <a:effectLst/>
                          <a:latin typeface="Poppins" pitchFamily="2" charset="77"/>
                        </a:rPr>
                        <a:t>AAPI</a:t>
                      </a:r>
                      <a:endParaRPr lang="en-US" dirty="0">
                        <a:solidFill>
                          <a:schemeClr val="bg1"/>
                        </a:solidFill>
                        <a:effectLst/>
                      </a:endParaRPr>
                    </a:p>
                  </a:txBody>
                  <a:tcPr marL="66675" marR="66675" marT="38100" marB="3810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4472C4"/>
                    </a:solidFill>
                  </a:tcPr>
                </a:tc>
                <a:tc>
                  <a:txBody>
                    <a:bodyPr/>
                    <a:lstStyle/>
                    <a:p>
                      <a:pPr algn="ctr" rtl="0" fontAlgn="ctr">
                        <a:spcBef>
                          <a:spcPts val="0"/>
                        </a:spcBef>
                        <a:spcAft>
                          <a:spcPts val="0"/>
                        </a:spcAft>
                      </a:pPr>
                      <a:r>
                        <a:rPr lang="en-US" sz="1200" b="1" i="0" u="none" strike="noStrike" dirty="0">
                          <a:solidFill>
                            <a:schemeClr val="bg1"/>
                          </a:solidFill>
                          <a:effectLst/>
                          <a:latin typeface="Poppins" pitchFamily="2" charset="77"/>
                        </a:rPr>
                        <a:t>Black</a:t>
                      </a:r>
                      <a:endParaRPr lang="en-US" dirty="0">
                        <a:solidFill>
                          <a:schemeClr val="bg1"/>
                        </a:solidFill>
                        <a:effectLst/>
                      </a:endParaRPr>
                    </a:p>
                  </a:txBody>
                  <a:tcPr marL="66675" marR="66675" marT="38100" marB="3810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4472C4"/>
                    </a:solidFill>
                  </a:tcPr>
                </a:tc>
                <a:tc>
                  <a:txBody>
                    <a:bodyPr/>
                    <a:lstStyle/>
                    <a:p>
                      <a:pPr algn="ctr" rtl="0" fontAlgn="ctr">
                        <a:spcBef>
                          <a:spcPts val="0"/>
                        </a:spcBef>
                        <a:spcAft>
                          <a:spcPts val="0"/>
                        </a:spcAft>
                      </a:pPr>
                      <a:r>
                        <a:rPr lang="en-US" sz="1200" b="1" i="0" u="none" strike="noStrike" dirty="0">
                          <a:solidFill>
                            <a:schemeClr val="bg1"/>
                          </a:solidFill>
                          <a:effectLst/>
                          <a:latin typeface="Poppins" pitchFamily="2" charset="77"/>
                        </a:rPr>
                        <a:t>Hispanic</a:t>
                      </a:r>
                      <a:endParaRPr lang="en-US" dirty="0">
                        <a:solidFill>
                          <a:schemeClr val="bg1"/>
                        </a:solidFill>
                        <a:effectLst/>
                      </a:endParaRPr>
                    </a:p>
                  </a:txBody>
                  <a:tcPr marL="66675" marR="66675" marT="38100" marB="3810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4472C4"/>
                    </a:solidFill>
                  </a:tcPr>
                </a:tc>
                <a:tc>
                  <a:txBody>
                    <a:bodyPr/>
                    <a:lstStyle/>
                    <a:p>
                      <a:pPr algn="ctr" rtl="0" fontAlgn="ctr">
                        <a:spcBef>
                          <a:spcPts val="0"/>
                        </a:spcBef>
                        <a:spcAft>
                          <a:spcPts val="0"/>
                        </a:spcAft>
                      </a:pPr>
                      <a:r>
                        <a:rPr lang="en-US" sz="1200" b="1" i="0" u="none" strike="noStrike" dirty="0">
                          <a:solidFill>
                            <a:schemeClr val="bg1"/>
                          </a:solidFill>
                          <a:effectLst/>
                          <a:latin typeface="Poppins" pitchFamily="2" charset="77"/>
                        </a:rPr>
                        <a:t>White</a:t>
                      </a:r>
                      <a:endParaRPr lang="en-US" dirty="0">
                        <a:solidFill>
                          <a:schemeClr val="bg1"/>
                        </a:solidFill>
                        <a:effectLst/>
                      </a:endParaRPr>
                    </a:p>
                  </a:txBody>
                  <a:tcPr marL="66675" marR="66675" marT="38100" marB="38100" anchor="ctr">
                    <a:lnL w="12697"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3544378757"/>
                  </a:ext>
                </a:extLst>
              </a:tr>
              <a:tr h="564357">
                <a:tc>
                  <a:txBody>
                    <a:bodyPr/>
                    <a:lstStyle/>
                    <a:p>
                      <a:pPr algn="r" rtl="0" fontAlgn="ctr">
                        <a:spcBef>
                          <a:spcPts val="0"/>
                        </a:spcBef>
                        <a:spcAft>
                          <a:spcPts val="0"/>
                        </a:spcAft>
                      </a:pPr>
                      <a:r>
                        <a:rPr lang="en-US" sz="1200" b="0" i="0" u="none" strike="noStrike">
                          <a:solidFill>
                            <a:srgbClr val="63636E"/>
                          </a:solidFill>
                          <a:effectLst/>
                          <a:latin typeface="Poppins" pitchFamily="2" charset="77"/>
                        </a:rPr>
                        <a:t>Mutual aid</a:t>
                      </a:r>
                      <a:endParaRPr lang="en-US">
                        <a:effectLst/>
                      </a:endParaRPr>
                    </a:p>
                  </a:txBody>
                  <a:tcPr marL="66675" marR="66675" marT="38100" marB="3810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ECFAFF"/>
                    </a:solidFill>
                  </a:tcPr>
                </a:tc>
                <a:tc>
                  <a:txBody>
                    <a:bodyPr/>
                    <a:lstStyle/>
                    <a:p>
                      <a:pPr algn="ctr" rtl="0" fontAlgn="ctr">
                        <a:spcBef>
                          <a:spcPts val="0"/>
                        </a:spcBef>
                        <a:spcAft>
                          <a:spcPts val="0"/>
                        </a:spcAft>
                      </a:pPr>
                      <a:r>
                        <a:rPr lang="en-US" sz="1600" b="0" i="0" u="none" strike="noStrike">
                          <a:solidFill>
                            <a:srgbClr val="63636E"/>
                          </a:solidFill>
                          <a:effectLst/>
                          <a:latin typeface="Poppins" pitchFamily="2" charset="77"/>
                        </a:rPr>
                        <a:t>30%</a:t>
                      </a:r>
                      <a:endParaRPr lang="en-US" sz="1600">
                        <a:effectLst/>
                      </a:endParaRPr>
                    </a:p>
                  </a:txBody>
                  <a:tcPr marL="66675" marR="66675" marT="38100" marB="3810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ECFAFF"/>
                    </a:solidFill>
                  </a:tcPr>
                </a:tc>
                <a:tc>
                  <a:txBody>
                    <a:bodyPr/>
                    <a:lstStyle/>
                    <a:p>
                      <a:pPr algn="ctr" rtl="0" fontAlgn="ctr">
                        <a:spcBef>
                          <a:spcPts val="0"/>
                        </a:spcBef>
                        <a:spcAft>
                          <a:spcPts val="0"/>
                        </a:spcAft>
                      </a:pPr>
                      <a:r>
                        <a:rPr lang="en-US" sz="1600" b="0" i="0" u="none" strike="noStrike">
                          <a:solidFill>
                            <a:srgbClr val="63636E"/>
                          </a:solidFill>
                          <a:effectLst/>
                          <a:latin typeface="Poppins" pitchFamily="2" charset="77"/>
                        </a:rPr>
                        <a:t>32%</a:t>
                      </a:r>
                      <a:endParaRPr lang="en-US" sz="1600">
                        <a:effectLst/>
                      </a:endParaRPr>
                    </a:p>
                  </a:txBody>
                  <a:tcPr marL="66675" marR="66675" marT="38100" marB="3810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E1EFD8"/>
                    </a:solidFill>
                  </a:tcPr>
                </a:tc>
                <a:tc>
                  <a:txBody>
                    <a:bodyPr/>
                    <a:lstStyle/>
                    <a:p>
                      <a:pPr algn="ctr" rtl="0" fontAlgn="ctr">
                        <a:spcBef>
                          <a:spcPts val="0"/>
                        </a:spcBef>
                        <a:spcAft>
                          <a:spcPts val="0"/>
                        </a:spcAft>
                      </a:pPr>
                      <a:r>
                        <a:rPr lang="en-US" sz="1600" b="0" i="0" u="none" strike="noStrike" dirty="0">
                          <a:solidFill>
                            <a:srgbClr val="63636E"/>
                          </a:solidFill>
                          <a:effectLst/>
                          <a:latin typeface="Poppins" pitchFamily="2" charset="77"/>
                        </a:rPr>
                        <a:t>32%</a:t>
                      </a:r>
                      <a:endParaRPr lang="en-US" sz="1600" dirty="0">
                        <a:effectLst/>
                      </a:endParaRPr>
                    </a:p>
                  </a:txBody>
                  <a:tcPr marL="66675" marR="66675" marT="38100" marB="3810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E1EFD8"/>
                    </a:solidFill>
                  </a:tcPr>
                </a:tc>
                <a:tc>
                  <a:txBody>
                    <a:bodyPr/>
                    <a:lstStyle/>
                    <a:p>
                      <a:pPr algn="ctr" rtl="0" fontAlgn="ctr">
                        <a:spcBef>
                          <a:spcPts val="0"/>
                        </a:spcBef>
                        <a:spcAft>
                          <a:spcPts val="0"/>
                        </a:spcAft>
                      </a:pPr>
                      <a:r>
                        <a:rPr lang="en-US" sz="1600" b="0" i="0" u="none" strike="noStrike">
                          <a:solidFill>
                            <a:srgbClr val="63636E"/>
                          </a:solidFill>
                          <a:effectLst/>
                          <a:latin typeface="Poppins" pitchFamily="2" charset="77"/>
                        </a:rPr>
                        <a:t>23%</a:t>
                      </a:r>
                      <a:endParaRPr lang="en-US" sz="1600">
                        <a:effectLst/>
                      </a:endParaRPr>
                    </a:p>
                  </a:txBody>
                  <a:tcPr marL="66675" marR="66675" marT="38100" marB="3810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ECFAFF"/>
                    </a:solidFill>
                  </a:tcPr>
                </a:tc>
                <a:extLst>
                  <a:ext uri="{0D108BD9-81ED-4DB2-BD59-A6C34878D82A}">
                    <a16:rowId xmlns:a16="http://schemas.microsoft.com/office/drawing/2014/main" val="4077146715"/>
                  </a:ext>
                </a:extLst>
              </a:tr>
              <a:tr h="451768">
                <a:tc>
                  <a:txBody>
                    <a:bodyPr/>
                    <a:lstStyle/>
                    <a:p>
                      <a:pPr algn="r" rtl="0" fontAlgn="ctr">
                        <a:spcBef>
                          <a:spcPts val="0"/>
                        </a:spcBef>
                        <a:spcAft>
                          <a:spcPts val="0"/>
                        </a:spcAft>
                      </a:pPr>
                      <a:r>
                        <a:rPr lang="en-US" sz="1200" b="0" i="0" u="none" strike="noStrike" dirty="0">
                          <a:solidFill>
                            <a:srgbClr val="63636E"/>
                          </a:solidFill>
                          <a:effectLst/>
                          <a:latin typeface="Poppins" pitchFamily="2" charset="77"/>
                        </a:rPr>
                        <a:t>Donated or requested donations for a specific giving day/month</a:t>
                      </a:r>
                      <a:endParaRPr lang="en-US" dirty="0">
                        <a:effectLst/>
                      </a:endParaRPr>
                    </a:p>
                  </a:txBody>
                  <a:tcPr marL="66675" marR="66675" marT="38100" marB="3810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E8EBF5"/>
                    </a:solidFill>
                  </a:tcPr>
                </a:tc>
                <a:tc>
                  <a:txBody>
                    <a:bodyPr/>
                    <a:lstStyle/>
                    <a:p>
                      <a:pPr algn="ctr" rtl="0" fontAlgn="ctr">
                        <a:spcBef>
                          <a:spcPts val="0"/>
                        </a:spcBef>
                        <a:spcAft>
                          <a:spcPts val="0"/>
                        </a:spcAft>
                      </a:pPr>
                      <a:r>
                        <a:rPr lang="en-US" sz="1600" b="0" i="0" u="none" strike="noStrike">
                          <a:solidFill>
                            <a:srgbClr val="63636E"/>
                          </a:solidFill>
                          <a:effectLst/>
                          <a:latin typeface="Poppins" pitchFamily="2" charset="77"/>
                        </a:rPr>
                        <a:t>37%</a:t>
                      </a:r>
                      <a:endParaRPr lang="en-US" sz="1600">
                        <a:effectLst/>
                      </a:endParaRPr>
                    </a:p>
                  </a:txBody>
                  <a:tcPr marL="66675" marR="66675" marT="38100" marB="3810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E8EBF5"/>
                    </a:solidFill>
                  </a:tcPr>
                </a:tc>
                <a:tc>
                  <a:txBody>
                    <a:bodyPr/>
                    <a:lstStyle/>
                    <a:p>
                      <a:pPr algn="ctr" rtl="0" fontAlgn="ctr">
                        <a:spcBef>
                          <a:spcPts val="0"/>
                        </a:spcBef>
                        <a:spcAft>
                          <a:spcPts val="0"/>
                        </a:spcAft>
                      </a:pPr>
                      <a:r>
                        <a:rPr lang="en-US" sz="1600" b="0" i="0" u="none" strike="noStrike">
                          <a:solidFill>
                            <a:srgbClr val="63636E"/>
                          </a:solidFill>
                          <a:effectLst/>
                          <a:latin typeface="Poppins" pitchFamily="2" charset="77"/>
                        </a:rPr>
                        <a:t>50%</a:t>
                      </a:r>
                      <a:endParaRPr lang="en-US" sz="1600">
                        <a:effectLst/>
                      </a:endParaRPr>
                    </a:p>
                  </a:txBody>
                  <a:tcPr marL="66675" marR="66675" marT="38100" marB="3810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E1EFD8"/>
                    </a:solidFill>
                  </a:tcPr>
                </a:tc>
                <a:tc>
                  <a:txBody>
                    <a:bodyPr/>
                    <a:lstStyle/>
                    <a:p>
                      <a:pPr algn="ctr" rtl="0" fontAlgn="ctr">
                        <a:spcBef>
                          <a:spcPts val="0"/>
                        </a:spcBef>
                        <a:spcAft>
                          <a:spcPts val="0"/>
                        </a:spcAft>
                      </a:pPr>
                      <a:r>
                        <a:rPr lang="en-US" sz="1600" b="0" i="0" u="none" strike="noStrike">
                          <a:solidFill>
                            <a:srgbClr val="63636E"/>
                          </a:solidFill>
                          <a:effectLst/>
                          <a:latin typeface="Poppins" pitchFamily="2" charset="77"/>
                        </a:rPr>
                        <a:t>47%</a:t>
                      </a:r>
                      <a:endParaRPr lang="en-US" sz="1600">
                        <a:effectLst/>
                      </a:endParaRPr>
                    </a:p>
                  </a:txBody>
                  <a:tcPr marL="66675" marR="66675" marT="38100" marB="3810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E1EFD8"/>
                    </a:solidFill>
                  </a:tcPr>
                </a:tc>
                <a:tc>
                  <a:txBody>
                    <a:bodyPr/>
                    <a:lstStyle/>
                    <a:p>
                      <a:pPr algn="ctr" rtl="0" fontAlgn="ctr">
                        <a:spcBef>
                          <a:spcPts val="0"/>
                        </a:spcBef>
                        <a:spcAft>
                          <a:spcPts val="0"/>
                        </a:spcAft>
                      </a:pPr>
                      <a:r>
                        <a:rPr lang="en-US" sz="1600" b="0" i="0" u="none" strike="noStrike">
                          <a:solidFill>
                            <a:srgbClr val="63636E"/>
                          </a:solidFill>
                          <a:effectLst/>
                          <a:latin typeface="Poppins" pitchFamily="2" charset="77"/>
                        </a:rPr>
                        <a:t>26%</a:t>
                      </a:r>
                      <a:endParaRPr lang="en-US" sz="1600">
                        <a:effectLst/>
                      </a:endParaRPr>
                    </a:p>
                  </a:txBody>
                  <a:tcPr marL="66675" marR="66675" marT="38100" marB="3810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E8EBF5"/>
                    </a:solidFill>
                  </a:tcPr>
                </a:tc>
                <a:extLst>
                  <a:ext uri="{0D108BD9-81ED-4DB2-BD59-A6C34878D82A}">
                    <a16:rowId xmlns:a16="http://schemas.microsoft.com/office/drawing/2014/main" val="2365281383"/>
                  </a:ext>
                </a:extLst>
              </a:tr>
              <a:tr h="771894">
                <a:tc>
                  <a:txBody>
                    <a:bodyPr/>
                    <a:lstStyle/>
                    <a:p>
                      <a:pPr algn="r" rtl="0" fontAlgn="ctr">
                        <a:spcBef>
                          <a:spcPts val="0"/>
                        </a:spcBef>
                        <a:spcAft>
                          <a:spcPts val="0"/>
                        </a:spcAft>
                      </a:pPr>
                      <a:r>
                        <a:rPr lang="en-US" sz="1200" b="0" i="0" u="none" strike="noStrike">
                          <a:solidFill>
                            <a:srgbClr val="63636E"/>
                          </a:solidFill>
                          <a:effectLst/>
                          <a:latin typeface="Poppins" pitchFamily="2" charset="77"/>
                        </a:rPr>
                        <a:t>Donated or requested donations for an occasion (birthday or in memorial/tribute)</a:t>
                      </a:r>
                      <a:endParaRPr lang="en-US">
                        <a:effectLst/>
                      </a:endParaRPr>
                    </a:p>
                  </a:txBody>
                  <a:tcPr marL="66675" marR="66675" marT="38100" marB="3810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ECFAFF"/>
                    </a:solidFill>
                  </a:tcPr>
                </a:tc>
                <a:tc>
                  <a:txBody>
                    <a:bodyPr/>
                    <a:lstStyle/>
                    <a:p>
                      <a:pPr algn="ctr" rtl="0" fontAlgn="ctr">
                        <a:spcBef>
                          <a:spcPts val="0"/>
                        </a:spcBef>
                        <a:spcAft>
                          <a:spcPts val="0"/>
                        </a:spcAft>
                      </a:pPr>
                      <a:r>
                        <a:rPr lang="en-US" sz="1600" b="0" i="0" u="none" strike="noStrike">
                          <a:solidFill>
                            <a:srgbClr val="63636E"/>
                          </a:solidFill>
                          <a:effectLst/>
                          <a:latin typeface="Poppins" pitchFamily="2" charset="77"/>
                        </a:rPr>
                        <a:t>37%</a:t>
                      </a:r>
                      <a:endParaRPr lang="en-US" sz="1600">
                        <a:effectLst/>
                      </a:endParaRPr>
                    </a:p>
                  </a:txBody>
                  <a:tcPr marL="66675" marR="66675" marT="38100" marB="3810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ECFAFF"/>
                    </a:solidFill>
                  </a:tcPr>
                </a:tc>
                <a:tc>
                  <a:txBody>
                    <a:bodyPr/>
                    <a:lstStyle/>
                    <a:p>
                      <a:pPr algn="ctr" rtl="0" fontAlgn="ctr">
                        <a:spcBef>
                          <a:spcPts val="0"/>
                        </a:spcBef>
                        <a:spcAft>
                          <a:spcPts val="0"/>
                        </a:spcAft>
                      </a:pPr>
                      <a:r>
                        <a:rPr lang="en-US" sz="1600" b="0" i="0" u="none" strike="noStrike">
                          <a:solidFill>
                            <a:srgbClr val="63636E"/>
                          </a:solidFill>
                          <a:effectLst/>
                          <a:latin typeface="Poppins" pitchFamily="2" charset="77"/>
                        </a:rPr>
                        <a:t>33%</a:t>
                      </a:r>
                      <a:endParaRPr lang="en-US" sz="1600">
                        <a:effectLst/>
                      </a:endParaRPr>
                    </a:p>
                  </a:txBody>
                  <a:tcPr marL="66675" marR="66675" marT="38100" marB="3810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ECFAFF"/>
                    </a:solidFill>
                  </a:tcPr>
                </a:tc>
                <a:tc>
                  <a:txBody>
                    <a:bodyPr/>
                    <a:lstStyle/>
                    <a:p>
                      <a:pPr algn="ctr" rtl="0" fontAlgn="ctr">
                        <a:spcBef>
                          <a:spcPts val="0"/>
                        </a:spcBef>
                        <a:spcAft>
                          <a:spcPts val="0"/>
                        </a:spcAft>
                      </a:pPr>
                      <a:r>
                        <a:rPr lang="en-US" sz="1600" b="0" i="0" u="none" strike="noStrike">
                          <a:solidFill>
                            <a:srgbClr val="63636E"/>
                          </a:solidFill>
                          <a:effectLst/>
                          <a:latin typeface="Poppins" pitchFamily="2" charset="77"/>
                        </a:rPr>
                        <a:t>45%</a:t>
                      </a:r>
                      <a:endParaRPr lang="en-US" sz="1600">
                        <a:effectLst/>
                      </a:endParaRPr>
                    </a:p>
                  </a:txBody>
                  <a:tcPr marL="66675" marR="66675" marT="38100" marB="3810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E1EFD8"/>
                    </a:solidFill>
                  </a:tcPr>
                </a:tc>
                <a:tc>
                  <a:txBody>
                    <a:bodyPr/>
                    <a:lstStyle/>
                    <a:p>
                      <a:pPr algn="ctr" rtl="0" fontAlgn="ctr">
                        <a:spcBef>
                          <a:spcPts val="0"/>
                        </a:spcBef>
                        <a:spcAft>
                          <a:spcPts val="0"/>
                        </a:spcAft>
                      </a:pPr>
                      <a:r>
                        <a:rPr lang="en-US" sz="1600" b="0" i="0" u="none" strike="noStrike">
                          <a:solidFill>
                            <a:srgbClr val="63636E"/>
                          </a:solidFill>
                          <a:effectLst/>
                          <a:latin typeface="Poppins" pitchFamily="2" charset="77"/>
                        </a:rPr>
                        <a:t>38%</a:t>
                      </a:r>
                      <a:endParaRPr lang="en-US" sz="1600">
                        <a:effectLst/>
                      </a:endParaRPr>
                    </a:p>
                  </a:txBody>
                  <a:tcPr marL="66675" marR="66675" marT="38100" marB="3810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ECFAFF"/>
                    </a:solidFill>
                  </a:tcPr>
                </a:tc>
                <a:extLst>
                  <a:ext uri="{0D108BD9-81ED-4DB2-BD59-A6C34878D82A}">
                    <a16:rowId xmlns:a16="http://schemas.microsoft.com/office/drawing/2014/main" val="4167999494"/>
                  </a:ext>
                </a:extLst>
              </a:tr>
              <a:tr h="591664">
                <a:tc>
                  <a:txBody>
                    <a:bodyPr/>
                    <a:lstStyle/>
                    <a:p>
                      <a:pPr algn="r" rtl="0" fontAlgn="ctr">
                        <a:spcBef>
                          <a:spcPts val="0"/>
                        </a:spcBef>
                        <a:spcAft>
                          <a:spcPts val="0"/>
                        </a:spcAft>
                      </a:pPr>
                      <a:r>
                        <a:rPr lang="en-US" sz="1200" b="0" i="0" u="none" strike="noStrike">
                          <a:solidFill>
                            <a:srgbClr val="63636E"/>
                          </a:solidFill>
                          <a:effectLst/>
                          <a:latin typeface="Poppins" pitchFamily="2" charset="77"/>
                        </a:rPr>
                        <a:t>Donated or participated in a fundraising challenge</a:t>
                      </a:r>
                      <a:endParaRPr lang="en-US">
                        <a:effectLst/>
                      </a:endParaRPr>
                    </a:p>
                  </a:txBody>
                  <a:tcPr marL="66675" marR="66675" marT="38100" marB="3810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E8EBF5"/>
                    </a:solidFill>
                  </a:tcPr>
                </a:tc>
                <a:tc>
                  <a:txBody>
                    <a:bodyPr/>
                    <a:lstStyle/>
                    <a:p>
                      <a:pPr algn="ctr" rtl="0" fontAlgn="ctr">
                        <a:spcBef>
                          <a:spcPts val="0"/>
                        </a:spcBef>
                        <a:spcAft>
                          <a:spcPts val="0"/>
                        </a:spcAft>
                      </a:pPr>
                      <a:r>
                        <a:rPr lang="en-US" sz="1600" b="0" i="0" u="none" strike="noStrike">
                          <a:solidFill>
                            <a:srgbClr val="63636E"/>
                          </a:solidFill>
                          <a:effectLst/>
                          <a:latin typeface="Poppins" pitchFamily="2" charset="77"/>
                        </a:rPr>
                        <a:t>30%</a:t>
                      </a:r>
                      <a:endParaRPr lang="en-US" sz="1600">
                        <a:effectLst/>
                      </a:endParaRPr>
                    </a:p>
                  </a:txBody>
                  <a:tcPr marL="66675" marR="66675" marT="38100" marB="3810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E1EFD8"/>
                    </a:solidFill>
                  </a:tcPr>
                </a:tc>
                <a:tc>
                  <a:txBody>
                    <a:bodyPr/>
                    <a:lstStyle/>
                    <a:p>
                      <a:pPr algn="ctr" rtl="0" fontAlgn="ctr">
                        <a:spcBef>
                          <a:spcPts val="0"/>
                        </a:spcBef>
                        <a:spcAft>
                          <a:spcPts val="0"/>
                        </a:spcAft>
                      </a:pPr>
                      <a:r>
                        <a:rPr lang="en-US" sz="1600" b="0" i="0" u="none" strike="noStrike">
                          <a:solidFill>
                            <a:srgbClr val="63636E"/>
                          </a:solidFill>
                          <a:effectLst/>
                          <a:latin typeface="Poppins" pitchFamily="2" charset="77"/>
                        </a:rPr>
                        <a:t>29%</a:t>
                      </a:r>
                      <a:endParaRPr lang="en-US" sz="1600">
                        <a:effectLst/>
                      </a:endParaRPr>
                    </a:p>
                  </a:txBody>
                  <a:tcPr marL="66675" marR="66675" marT="38100" marB="3810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E1EFD8"/>
                    </a:solidFill>
                  </a:tcPr>
                </a:tc>
                <a:tc>
                  <a:txBody>
                    <a:bodyPr/>
                    <a:lstStyle/>
                    <a:p>
                      <a:pPr algn="ctr" rtl="0" fontAlgn="ctr">
                        <a:spcBef>
                          <a:spcPts val="0"/>
                        </a:spcBef>
                        <a:spcAft>
                          <a:spcPts val="0"/>
                        </a:spcAft>
                      </a:pPr>
                      <a:r>
                        <a:rPr lang="en-US" sz="1600" b="0" i="0" u="none" strike="noStrike">
                          <a:solidFill>
                            <a:srgbClr val="63636E"/>
                          </a:solidFill>
                          <a:effectLst/>
                          <a:latin typeface="Poppins" pitchFamily="2" charset="77"/>
                        </a:rPr>
                        <a:t>31%</a:t>
                      </a:r>
                      <a:endParaRPr lang="en-US" sz="1600">
                        <a:effectLst/>
                      </a:endParaRPr>
                    </a:p>
                  </a:txBody>
                  <a:tcPr marL="66675" marR="66675" marT="38100" marB="3810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E1EFD8"/>
                    </a:solidFill>
                  </a:tcPr>
                </a:tc>
                <a:tc>
                  <a:txBody>
                    <a:bodyPr/>
                    <a:lstStyle/>
                    <a:p>
                      <a:pPr algn="ctr" rtl="0" fontAlgn="ctr">
                        <a:spcBef>
                          <a:spcPts val="0"/>
                        </a:spcBef>
                        <a:spcAft>
                          <a:spcPts val="0"/>
                        </a:spcAft>
                      </a:pPr>
                      <a:r>
                        <a:rPr lang="en-US" sz="1600" b="0" i="0" u="none" strike="noStrike">
                          <a:solidFill>
                            <a:srgbClr val="63636E"/>
                          </a:solidFill>
                          <a:effectLst/>
                          <a:latin typeface="Poppins" pitchFamily="2" charset="77"/>
                        </a:rPr>
                        <a:t>21%</a:t>
                      </a:r>
                      <a:endParaRPr lang="en-US" sz="1600">
                        <a:effectLst/>
                      </a:endParaRPr>
                    </a:p>
                  </a:txBody>
                  <a:tcPr marL="66675" marR="66675" marT="38100" marB="3810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E8EBF5"/>
                    </a:solidFill>
                  </a:tcPr>
                </a:tc>
                <a:extLst>
                  <a:ext uri="{0D108BD9-81ED-4DB2-BD59-A6C34878D82A}">
                    <a16:rowId xmlns:a16="http://schemas.microsoft.com/office/drawing/2014/main" val="467608413"/>
                  </a:ext>
                </a:extLst>
              </a:tr>
              <a:tr h="591664">
                <a:tc>
                  <a:txBody>
                    <a:bodyPr/>
                    <a:lstStyle/>
                    <a:p>
                      <a:pPr algn="r" rtl="0" fontAlgn="ctr">
                        <a:spcBef>
                          <a:spcPts val="0"/>
                        </a:spcBef>
                        <a:spcAft>
                          <a:spcPts val="0"/>
                        </a:spcAft>
                      </a:pPr>
                      <a:r>
                        <a:rPr lang="en-US" sz="1200" b="0" i="0" u="none" strike="noStrike">
                          <a:solidFill>
                            <a:srgbClr val="63636E"/>
                          </a:solidFill>
                          <a:effectLst/>
                          <a:latin typeface="Poppins" pitchFamily="2" charset="77"/>
                        </a:rPr>
                        <a:t>Donated directly to an organization</a:t>
                      </a:r>
                      <a:endParaRPr lang="en-US">
                        <a:effectLst/>
                      </a:endParaRPr>
                    </a:p>
                  </a:txBody>
                  <a:tcPr marL="66675" marR="66675" marT="38100" marB="3810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ECFAFF"/>
                    </a:solidFill>
                  </a:tcPr>
                </a:tc>
                <a:tc>
                  <a:txBody>
                    <a:bodyPr/>
                    <a:lstStyle/>
                    <a:p>
                      <a:pPr algn="ctr" rtl="0" fontAlgn="ctr">
                        <a:spcBef>
                          <a:spcPts val="0"/>
                        </a:spcBef>
                        <a:spcAft>
                          <a:spcPts val="0"/>
                        </a:spcAft>
                      </a:pPr>
                      <a:r>
                        <a:rPr lang="en-US" sz="1600" b="0" i="0" u="none" strike="noStrike">
                          <a:solidFill>
                            <a:srgbClr val="63636E"/>
                          </a:solidFill>
                          <a:effectLst/>
                          <a:latin typeface="Poppins" pitchFamily="2" charset="77"/>
                        </a:rPr>
                        <a:t>62%</a:t>
                      </a:r>
                      <a:endParaRPr lang="en-US" sz="1600">
                        <a:effectLst/>
                      </a:endParaRPr>
                    </a:p>
                  </a:txBody>
                  <a:tcPr marL="66675" marR="66675" marT="38100" marB="3810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ECFAFF"/>
                    </a:solidFill>
                  </a:tcPr>
                </a:tc>
                <a:tc>
                  <a:txBody>
                    <a:bodyPr/>
                    <a:lstStyle/>
                    <a:p>
                      <a:pPr algn="ctr" rtl="0" fontAlgn="ctr">
                        <a:spcBef>
                          <a:spcPts val="0"/>
                        </a:spcBef>
                        <a:spcAft>
                          <a:spcPts val="0"/>
                        </a:spcAft>
                      </a:pPr>
                      <a:r>
                        <a:rPr lang="en-US" sz="1600" b="0" i="0" u="none" strike="noStrike">
                          <a:solidFill>
                            <a:srgbClr val="63636E"/>
                          </a:solidFill>
                          <a:effectLst/>
                          <a:latin typeface="Poppins" pitchFamily="2" charset="77"/>
                        </a:rPr>
                        <a:t>59%</a:t>
                      </a:r>
                      <a:endParaRPr lang="en-US" sz="1600">
                        <a:effectLst/>
                      </a:endParaRPr>
                    </a:p>
                  </a:txBody>
                  <a:tcPr marL="66675" marR="66675" marT="38100" marB="3810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ECFAFF"/>
                    </a:solidFill>
                  </a:tcPr>
                </a:tc>
                <a:tc>
                  <a:txBody>
                    <a:bodyPr/>
                    <a:lstStyle/>
                    <a:p>
                      <a:pPr algn="ctr" rtl="0" fontAlgn="ctr">
                        <a:spcBef>
                          <a:spcPts val="0"/>
                        </a:spcBef>
                        <a:spcAft>
                          <a:spcPts val="0"/>
                        </a:spcAft>
                      </a:pPr>
                      <a:r>
                        <a:rPr lang="en-US" sz="1600" b="0" i="0" u="none" strike="noStrike">
                          <a:solidFill>
                            <a:srgbClr val="63636E"/>
                          </a:solidFill>
                          <a:effectLst/>
                          <a:latin typeface="Poppins" pitchFamily="2" charset="77"/>
                        </a:rPr>
                        <a:t>60%</a:t>
                      </a:r>
                      <a:endParaRPr lang="en-US" sz="1600">
                        <a:effectLst/>
                      </a:endParaRPr>
                    </a:p>
                  </a:txBody>
                  <a:tcPr marL="66675" marR="66675" marT="38100" marB="3810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ECFAFF"/>
                    </a:solidFill>
                  </a:tcPr>
                </a:tc>
                <a:tc>
                  <a:txBody>
                    <a:bodyPr/>
                    <a:lstStyle/>
                    <a:p>
                      <a:pPr algn="ctr" rtl="0" fontAlgn="ctr">
                        <a:spcBef>
                          <a:spcPts val="0"/>
                        </a:spcBef>
                        <a:spcAft>
                          <a:spcPts val="0"/>
                        </a:spcAft>
                      </a:pPr>
                      <a:r>
                        <a:rPr lang="en-US" sz="1600" b="0" i="0" u="none" strike="noStrike" dirty="0">
                          <a:solidFill>
                            <a:srgbClr val="63636E"/>
                          </a:solidFill>
                          <a:effectLst/>
                          <a:latin typeface="Poppins" pitchFamily="2" charset="77"/>
                        </a:rPr>
                        <a:t>74%</a:t>
                      </a:r>
                      <a:endParaRPr lang="en-US" sz="1600" dirty="0">
                        <a:effectLst/>
                      </a:endParaRPr>
                    </a:p>
                  </a:txBody>
                  <a:tcPr marL="66675" marR="66675" marT="38100" marB="38100"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ECFAFF"/>
                    </a:solidFill>
                  </a:tcPr>
                </a:tc>
                <a:extLst>
                  <a:ext uri="{0D108BD9-81ED-4DB2-BD59-A6C34878D82A}">
                    <a16:rowId xmlns:a16="http://schemas.microsoft.com/office/drawing/2014/main" val="3281525928"/>
                  </a:ext>
                </a:extLst>
              </a:tr>
            </a:tbl>
          </a:graphicData>
        </a:graphic>
      </p:graphicFrame>
      <p:sp>
        <p:nvSpPr>
          <p:cNvPr id="9" name="Rectangle 1">
            <a:extLst>
              <a:ext uri="{FF2B5EF4-FFF2-40B4-BE49-F238E27FC236}">
                <a16:creationId xmlns:a16="http://schemas.microsoft.com/office/drawing/2014/main" id="{90BD8814-E921-3306-FB35-8C6FAFB3E1C0}"/>
              </a:ext>
            </a:extLst>
          </p:cNvPr>
          <p:cNvSpPr>
            <a:spLocks noChangeArrowheads="1"/>
          </p:cNvSpPr>
          <p:nvPr/>
        </p:nvSpPr>
        <p:spPr bwMode="auto">
          <a:xfrm>
            <a:off x="2861460" y="157626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Picture 11">
            <a:extLst>
              <a:ext uri="{FF2B5EF4-FFF2-40B4-BE49-F238E27FC236}">
                <a16:creationId xmlns:a16="http://schemas.microsoft.com/office/drawing/2014/main" id="{5BF05145-1173-1F15-4BD4-0DB8616B3279}"/>
              </a:ext>
            </a:extLst>
          </p:cNvPr>
          <p:cNvPicPr>
            <a:picLocks noChangeAspect="1"/>
          </p:cNvPicPr>
          <p:nvPr/>
        </p:nvPicPr>
        <p:blipFill>
          <a:blip r:embed="rId6"/>
          <a:stretch>
            <a:fillRect/>
          </a:stretch>
        </p:blipFill>
        <p:spPr>
          <a:xfrm>
            <a:off x="786117" y="256000"/>
            <a:ext cx="7318008" cy="25698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0493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fish, ray&#10;&#10;Description automatically generated">
            <a:extLst>
              <a:ext uri="{FF2B5EF4-FFF2-40B4-BE49-F238E27FC236}">
                <a16:creationId xmlns:a16="http://schemas.microsoft.com/office/drawing/2014/main" id="{C7B136AF-D5C1-0242-8AB6-48C7D5F58C7E}"/>
              </a:ext>
            </a:extLst>
          </p:cNvPr>
          <p:cNvPicPr>
            <a:picLocks noGrp="1" noChangeAspect="1"/>
          </p:cNvPicPr>
          <p:nvPr>
            <p:ph idx="1"/>
          </p:nvPr>
        </p:nvPicPr>
        <p:blipFill rotWithShape="1">
          <a:blip r:embed="rId3"/>
          <a:srcRect b="19"/>
          <a:stretch/>
        </p:blipFill>
        <p:spPr>
          <a:xfrm>
            <a:off x="20" y="1282"/>
            <a:ext cx="12191980" cy="6856718"/>
          </a:xfrm>
          <a:prstGeom prst="rect">
            <a:avLst/>
          </a:prstGeom>
        </p:spPr>
      </p:pic>
      <p:sp>
        <p:nvSpPr>
          <p:cNvPr id="7" name="Rectangle 6">
            <a:extLst>
              <a:ext uri="{FF2B5EF4-FFF2-40B4-BE49-F238E27FC236}">
                <a16:creationId xmlns:a16="http://schemas.microsoft.com/office/drawing/2014/main" id="{B3D51B20-A89C-2F4C-B490-46BDE56794A9}"/>
              </a:ext>
            </a:extLst>
          </p:cNvPr>
          <p:cNvSpPr/>
          <p:nvPr/>
        </p:nvSpPr>
        <p:spPr>
          <a:xfrm>
            <a:off x="1571625" y="4114800"/>
            <a:ext cx="9029700" cy="342900"/>
          </a:xfrm>
          <a:prstGeom prst="rect">
            <a:avLst/>
          </a:prstGeom>
          <a:solidFill>
            <a:srgbClr val="F2B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F4B9B0F-BBC8-2D4F-95ED-3378B858AB4B}"/>
              </a:ext>
            </a:extLst>
          </p:cNvPr>
          <p:cNvSpPr txBox="1">
            <a:spLocks/>
          </p:cNvSpPr>
          <p:nvPr/>
        </p:nvSpPr>
        <p:spPr>
          <a:xfrm>
            <a:off x="1222375" y="2199083"/>
            <a:ext cx="9728200" cy="85898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bg1"/>
                </a:solidFill>
                <a:latin typeface="FUTURA MEDIUM" panose="020B0602020204020303" pitchFamily="34" charset="-79"/>
                <a:cs typeface="FUTURA MEDIUM" panose="020B0602020204020303" pitchFamily="34" charset="-79"/>
              </a:rPr>
              <a:t>CHALLENGE:</a:t>
            </a:r>
          </a:p>
        </p:txBody>
      </p:sp>
      <p:sp>
        <p:nvSpPr>
          <p:cNvPr id="11" name="Content Placeholder 2">
            <a:extLst>
              <a:ext uri="{FF2B5EF4-FFF2-40B4-BE49-F238E27FC236}">
                <a16:creationId xmlns:a16="http://schemas.microsoft.com/office/drawing/2014/main" id="{5337C467-8761-F445-B7AD-A5E223681585}"/>
              </a:ext>
            </a:extLst>
          </p:cNvPr>
          <p:cNvSpPr txBox="1">
            <a:spLocks/>
          </p:cNvSpPr>
          <p:nvPr/>
        </p:nvSpPr>
        <p:spPr>
          <a:xfrm>
            <a:off x="1231900" y="2998434"/>
            <a:ext cx="9728200" cy="15876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8000" b="1" dirty="0">
                <a:solidFill>
                  <a:schemeClr val="bg1"/>
                </a:solidFill>
                <a:latin typeface="FUTURA MEDIUM" panose="020B0602020204020303" pitchFamily="34" charset="-79"/>
                <a:cs typeface="FUTURA MEDIUM" panose="020B0602020204020303" pitchFamily="34" charset="-79"/>
              </a:rPr>
              <a:t>SPONSORS</a:t>
            </a:r>
          </a:p>
        </p:txBody>
      </p:sp>
    </p:spTree>
    <p:extLst>
      <p:ext uri="{BB962C8B-B14F-4D97-AF65-F5344CB8AC3E}">
        <p14:creationId xmlns:p14="http://schemas.microsoft.com/office/powerpoint/2010/main" val="1116776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662A2D6-3CB2-AD10-9BC5-6CBF1B8AE040}"/>
              </a:ext>
            </a:extLst>
          </p:cNvPr>
          <p:cNvPicPr>
            <a:picLocks noChangeAspect="1"/>
          </p:cNvPicPr>
          <p:nvPr/>
        </p:nvPicPr>
        <p:blipFill rotWithShape="1">
          <a:blip r:embed="rId3"/>
          <a:srcRect t="-275" r="-2650" b="2"/>
          <a:stretch/>
        </p:blipFill>
        <p:spPr>
          <a:xfrm>
            <a:off x="5728686" y="1132922"/>
            <a:ext cx="6463314" cy="5251774"/>
          </a:xfrm>
          <a:prstGeom prst="rect">
            <a:avLst/>
          </a:prstGeom>
          <a:effectLst/>
        </p:spPr>
      </p:pic>
      <p:sp>
        <p:nvSpPr>
          <p:cNvPr id="4" name="TextBox 3">
            <a:extLst>
              <a:ext uri="{FF2B5EF4-FFF2-40B4-BE49-F238E27FC236}">
                <a16:creationId xmlns:a16="http://schemas.microsoft.com/office/drawing/2014/main" id="{AC705229-A1FE-6846-9D2F-800C59CAE097}"/>
              </a:ext>
            </a:extLst>
          </p:cNvPr>
          <p:cNvSpPr txBox="1"/>
          <p:nvPr/>
        </p:nvSpPr>
        <p:spPr>
          <a:xfrm>
            <a:off x="-1618735" y="5968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43A"/>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E119B645-9593-4246-A3C4-FE640DA80629}"/>
              </a:ext>
            </a:extLst>
          </p:cNvPr>
          <p:cNvCxnSpPr>
            <a:cxnSpLocks/>
          </p:cNvCxnSpPr>
          <p:nvPr/>
        </p:nvCxnSpPr>
        <p:spPr>
          <a:xfrm>
            <a:off x="940057" y="901206"/>
            <a:ext cx="2267525" cy="0"/>
          </a:xfrm>
          <a:prstGeom prst="line">
            <a:avLst/>
          </a:prstGeom>
          <a:ln w="38100">
            <a:gradFill>
              <a:gsLst>
                <a:gs pos="0">
                  <a:srgbClr val="41BEB3"/>
                </a:gs>
                <a:gs pos="100000">
                  <a:srgbClr val="337DAF"/>
                </a:gs>
              </a:gsLst>
              <a:lin ang="10800000" scaled="0"/>
            </a:gradFill>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13BD083E-B6BC-70F4-562F-9E1C8F42C384}"/>
              </a:ext>
            </a:extLst>
          </p:cNvPr>
          <p:cNvSpPr txBox="1"/>
          <p:nvPr/>
        </p:nvSpPr>
        <p:spPr>
          <a:xfrm>
            <a:off x="827168" y="70209"/>
            <a:ext cx="9142332" cy="830997"/>
          </a:xfrm>
          <a:prstGeom prst="rect">
            <a:avLst/>
          </a:prstGeom>
          <a:noFill/>
        </p:spPr>
        <p:txBody>
          <a:bodyPr wrap="square" lIns="91440" tIns="45720" rIns="91440" bIns="45720" rtlCol="0" anchor="t">
            <a:spAutoFit/>
          </a:bodyPr>
          <a:lstStyle/>
          <a:p>
            <a:pPr>
              <a:defRPr/>
            </a:pPr>
            <a:r>
              <a:rPr kumimoji="0"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a:ea typeface="Open Sans"/>
                <a:cs typeface="Open Sans"/>
              </a:rPr>
              <a:t>Sponsors</a:t>
            </a:r>
            <a:endParaRPr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panose="02000600030000020004" pitchFamily="2" charset="77"/>
              <a:ea typeface="Open Sans" panose="020B0606030504020204" pitchFamily="34" charset="0"/>
              <a:cs typeface="Open Sans" panose="020B0606030504020204" pitchFamily="34" charset="0"/>
            </a:endParaRPr>
          </a:p>
        </p:txBody>
      </p:sp>
      <p:pic>
        <p:nvPicPr>
          <p:cNvPr id="7" name="Picture 6" descr="Icon&#10;&#10;Description automatically generated">
            <a:extLst>
              <a:ext uri="{FF2B5EF4-FFF2-40B4-BE49-F238E27FC236}">
                <a16:creationId xmlns:a16="http://schemas.microsoft.com/office/drawing/2014/main" id="{93B8F626-B507-BFD9-E036-B6E580B114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5128" y="6577949"/>
            <a:ext cx="1630161" cy="189309"/>
          </a:xfrm>
          <a:prstGeom prst="rect">
            <a:avLst/>
          </a:prstGeom>
        </p:spPr>
      </p:pic>
      <p:sp>
        <p:nvSpPr>
          <p:cNvPr id="10" name="Rectangle 9">
            <a:extLst>
              <a:ext uri="{FF2B5EF4-FFF2-40B4-BE49-F238E27FC236}">
                <a16:creationId xmlns:a16="http://schemas.microsoft.com/office/drawing/2014/main" id="{33D56E58-112F-3D9E-1A46-BCD99186E67B}"/>
              </a:ext>
            </a:extLst>
          </p:cNvPr>
          <p:cNvSpPr/>
          <p:nvPr/>
        </p:nvSpPr>
        <p:spPr>
          <a:xfrm>
            <a:off x="0" y="0"/>
            <a:ext cx="549719" cy="6858000"/>
          </a:xfrm>
          <a:prstGeom prst="rect">
            <a:avLst/>
          </a:prstGeom>
          <a:gradFill>
            <a:gsLst>
              <a:gs pos="0">
                <a:srgbClr val="41BEB3"/>
              </a:gs>
              <a:gs pos="100000">
                <a:srgbClr val="337DA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5"/>
              </a:solidFill>
              <a:effectLst/>
              <a:uLnTx/>
              <a:uFillTx/>
              <a:latin typeface="Futura Medium" panose="020B0602020204020303" pitchFamily="34" charset="-79"/>
              <a:ea typeface="+mn-ea"/>
              <a:cs typeface="+mn-cs"/>
            </a:endParaRPr>
          </a:p>
        </p:txBody>
      </p:sp>
      <p:pic>
        <p:nvPicPr>
          <p:cNvPr id="11" name="Picture 10">
            <a:extLst>
              <a:ext uri="{FF2B5EF4-FFF2-40B4-BE49-F238E27FC236}">
                <a16:creationId xmlns:a16="http://schemas.microsoft.com/office/drawing/2014/main" id="{87C07D5D-FE4B-1398-8BC6-0272FDC01FE8}"/>
              </a:ext>
            </a:extLst>
          </p:cNvPr>
          <p:cNvPicPr>
            <a:picLocks noChangeAspect="1"/>
          </p:cNvPicPr>
          <p:nvPr/>
        </p:nvPicPr>
        <p:blipFill>
          <a:blip r:embed="rId5">
            <a:biLevel thresh="25000"/>
            <a:alphaModFix amt="35000"/>
          </a:blip>
          <a:stretch>
            <a:fillRect/>
          </a:stretch>
        </p:blipFill>
        <p:spPr>
          <a:xfrm>
            <a:off x="106854" y="5944298"/>
            <a:ext cx="885730" cy="822960"/>
          </a:xfrm>
          <a:prstGeom prst="rect">
            <a:avLst/>
          </a:prstGeom>
        </p:spPr>
      </p:pic>
      <p:sp>
        <p:nvSpPr>
          <p:cNvPr id="5" name="TextBox 4">
            <a:extLst>
              <a:ext uri="{FF2B5EF4-FFF2-40B4-BE49-F238E27FC236}">
                <a16:creationId xmlns:a16="http://schemas.microsoft.com/office/drawing/2014/main" id="{CBD3E31F-8DC8-17DE-6881-D861A36F26A2}"/>
              </a:ext>
            </a:extLst>
          </p:cNvPr>
          <p:cNvSpPr txBox="1"/>
          <p:nvPr/>
        </p:nvSpPr>
        <p:spPr>
          <a:xfrm>
            <a:off x="908432" y="2834279"/>
            <a:ext cx="482025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dirty="0">
                <a:solidFill>
                  <a:schemeClr val="bg2">
                    <a:lumMod val="50000"/>
                  </a:schemeClr>
                </a:solidFill>
                <a:latin typeface="Neutraface Text Demi"/>
                <a:cs typeface="Calibri"/>
              </a:rPr>
              <a:t>Finding the right fit</a:t>
            </a:r>
          </a:p>
          <a:p>
            <a:pPr marL="342900" indent="-342900">
              <a:buFont typeface="Arial" panose="020B0604020202020204" pitchFamily="34" charset="0"/>
              <a:buChar char="•"/>
            </a:pPr>
            <a:r>
              <a:rPr lang="en-US" sz="2400" dirty="0">
                <a:solidFill>
                  <a:schemeClr val="bg2">
                    <a:lumMod val="50000"/>
                  </a:schemeClr>
                </a:solidFill>
                <a:latin typeface="Neutraface Text Demi"/>
                <a:cs typeface="Calibri"/>
              </a:rPr>
              <a:t>Sponsors perceive a one-sided relationship</a:t>
            </a:r>
          </a:p>
          <a:p>
            <a:pPr marL="342900" indent="-342900">
              <a:buFont typeface="Arial" panose="020B0604020202020204" pitchFamily="34" charset="0"/>
              <a:buChar char="•"/>
            </a:pPr>
            <a:r>
              <a:rPr lang="en-US" sz="2400" dirty="0">
                <a:solidFill>
                  <a:schemeClr val="bg2">
                    <a:lumMod val="50000"/>
                  </a:schemeClr>
                </a:solidFill>
                <a:latin typeface="Neutraface Text Demi"/>
                <a:cs typeface="Calibri"/>
              </a:rPr>
              <a:t>Is your impact clear?</a:t>
            </a:r>
          </a:p>
        </p:txBody>
      </p:sp>
    </p:spTree>
    <p:extLst>
      <p:ext uri="{BB962C8B-B14F-4D97-AF65-F5344CB8AC3E}">
        <p14:creationId xmlns:p14="http://schemas.microsoft.com/office/powerpoint/2010/main" val="3108369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EAB74EA4-64E4-E609-4A1C-14E7105CB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788900" cy="104101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705229-A1FE-6846-9D2F-800C59CAE097}"/>
              </a:ext>
            </a:extLst>
          </p:cNvPr>
          <p:cNvSpPr txBox="1"/>
          <p:nvPr/>
        </p:nvSpPr>
        <p:spPr>
          <a:xfrm>
            <a:off x="-1618735" y="5968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43A"/>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3D56E58-112F-3D9E-1A46-BCD99186E67B}"/>
              </a:ext>
            </a:extLst>
          </p:cNvPr>
          <p:cNvSpPr/>
          <p:nvPr/>
        </p:nvSpPr>
        <p:spPr>
          <a:xfrm>
            <a:off x="0" y="0"/>
            <a:ext cx="12192000" cy="6858000"/>
          </a:xfrm>
          <a:prstGeom prst="rect">
            <a:avLst/>
          </a:prstGeom>
          <a:gradFill>
            <a:gsLst>
              <a:gs pos="0">
                <a:srgbClr val="41BEB3">
                  <a:alpha val="50829"/>
                </a:srgbClr>
              </a:gs>
              <a:gs pos="100000">
                <a:srgbClr val="337DA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5"/>
              </a:solidFill>
              <a:effectLst/>
              <a:uLnTx/>
              <a:uFillTx/>
              <a:latin typeface="Futura Medium" panose="020B0602020204020303" pitchFamily="34" charset="-79"/>
              <a:ea typeface="+mn-ea"/>
              <a:cs typeface="+mn-cs"/>
            </a:endParaRPr>
          </a:p>
        </p:txBody>
      </p:sp>
      <p:sp>
        <p:nvSpPr>
          <p:cNvPr id="2" name="Rectangle 1">
            <a:extLst>
              <a:ext uri="{FF2B5EF4-FFF2-40B4-BE49-F238E27FC236}">
                <a16:creationId xmlns:a16="http://schemas.microsoft.com/office/drawing/2014/main" id="{D9F369C2-D90B-55B7-56BC-06C1131B4819}"/>
              </a:ext>
            </a:extLst>
          </p:cNvPr>
          <p:cNvSpPr/>
          <p:nvPr/>
        </p:nvSpPr>
        <p:spPr>
          <a:xfrm>
            <a:off x="1581150" y="5497983"/>
            <a:ext cx="9029700" cy="342900"/>
          </a:xfrm>
          <a:prstGeom prst="rect">
            <a:avLst/>
          </a:prstGeom>
          <a:solidFill>
            <a:srgbClr val="F2B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20A9FE6A-B81F-B153-48D0-4F08964C7F9B}"/>
              </a:ext>
            </a:extLst>
          </p:cNvPr>
          <p:cNvSpPr txBox="1">
            <a:spLocks/>
          </p:cNvSpPr>
          <p:nvPr/>
        </p:nvSpPr>
        <p:spPr>
          <a:xfrm>
            <a:off x="1117600" y="4081786"/>
            <a:ext cx="9728200" cy="158764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100" b="1" dirty="0">
                <a:solidFill>
                  <a:schemeClr val="bg1"/>
                </a:solidFill>
                <a:latin typeface="FUTURA MEDIUM" panose="020B0602020204020303" pitchFamily="34" charset="-79"/>
                <a:cs typeface="FUTURA MEDIUM" panose="020B0602020204020303" pitchFamily="34" charset="-79"/>
              </a:rPr>
              <a:t>THE CURE</a:t>
            </a:r>
          </a:p>
        </p:txBody>
      </p:sp>
    </p:spTree>
    <p:extLst>
      <p:ext uri="{BB962C8B-B14F-4D97-AF65-F5344CB8AC3E}">
        <p14:creationId xmlns:p14="http://schemas.microsoft.com/office/powerpoint/2010/main" val="42452512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662A2D6-3CB2-AD10-9BC5-6CBF1B8AE040}"/>
              </a:ext>
            </a:extLst>
          </p:cNvPr>
          <p:cNvPicPr>
            <a:picLocks noChangeAspect="1"/>
          </p:cNvPicPr>
          <p:nvPr/>
        </p:nvPicPr>
        <p:blipFill rotWithShape="1">
          <a:blip r:embed="rId3"/>
          <a:srcRect t="-275" r="-2650" b="2"/>
          <a:stretch/>
        </p:blipFill>
        <p:spPr>
          <a:xfrm>
            <a:off x="3116114" y="1177224"/>
            <a:ext cx="6463314" cy="5251774"/>
          </a:xfrm>
          <a:prstGeom prst="rect">
            <a:avLst/>
          </a:prstGeom>
          <a:effectLst/>
        </p:spPr>
      </p:pic>
      <p:sp>
        <p:nvSpPr>
          <p:cNvPr id="4" name="TextBox 3">
            <a:extLst>
              <a:ext uri="{FF2B5EF4-FFF2-40B4-BE49-F238E27FC236}">
                <a16:creationId xmlns:a16="http://schemas.microsoft.com/office/drawing/2014/main" id="{AC705229-A1FE-6846-9D2F-800C59CAE097}"/>
              </a:ext>
            </a:extLst>
          </p:cNvPr>
          <p:cNvSpPr txBox="1"/>
          <p:nvPr/>
        </p:nvSpPr>
        <p:spPr>
          <a:xfrm>
            <a:off x="-1618735" y="5968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43A"/>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E119B645-9593-4246-A3C4-FE640DA80629}"/>
              </a:ext>
            </a:extLst>
          </p:cNvPr>
          <p:cNvCxnSpPr>
            <a:cxnSpLocks/>
          </p:cNvCxnSpPr>
          <p:nvPr/>
        </p:nvCxnSpPr>
        <p:spPr>
          <a:xfrm>
            <a:off x="940057" y="901206"/>
            <a:ext cx="2267525" cy="0"/>
          </a:xfrm>
          <a:prstGeom prst="line">
            <a:avLst/>
          </a:prstGeom>
          <a:ln w="38100">
            <a:gradFill>
              <a:gsLst>
                <a:gs pos="0">
                  <a:srgbClr val="41BEB3"/>
                </a:gs>
                <a:gs pos="100000">
                  <a:srgbClr val="337DAF"/>
                </a:gs>
              </a:gsLst>
              <a:lin ang="10800000" scaled="0"/>
            </a:gradFill>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13BD083E-B6BC-70F4-562F-9E1C8F42C384}"/>
              </a:ext>
            </a:extLst>
          </p:cNvPr>
          <p:cNvSpPr txBox="1"/>
          <p:nvPr/>
        </p:nvSpPr>
        <p:spPr>
          <a:xfrm>
            <a:off x="827168" y="70209"/>
            <a:ext cx="9142332" cy="830997"/>
          </a:xfrm>
          <a:prstGeom prst="rect">
            <a:avLst/>
          </a:prstGeom>
          <a:noFill/>
        </p:spPr>
        <p:txBody>
          <a:bodyPr wrap="square" lIns="91440" tIns="45720" rIns="91440" bIns="45720" rtlCol="0" anchor="t">
            <a:spAutoFit/>
          </a:bodyPr>
          <a:lstStyle/>
          <a:p>
            <a:pPr>
              <a:defRPr/>
            </a:pPr>
            <a:r>
              <a:rPr kumimoji="0"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a:ea typeface="Open Sans"/>
                <a:cs typeface="Open Sans"/>
              </a:rPr>
              <a:t>Sponsors: Find a Fit</a:t>
            </a:r>
            <a:endParaRPr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panose="02000600030000020004" pitchFamily="2" charset="77"/>
              <a:ea typeface="Open Sans" panose="020B0606030504020204" pitchFamily="34" charset="0"/>
              <a:cs typeface="Open Sans" panose="020B0606030504020204" pitchFamily="34" charset="0"/>
            </a:endParaRPr>
          </a:p>
        </p:txBody>
      </p:sp>
      <p:pic>
        <p:nvPicPr>
          <p:cNvPr id="7" name="Picture 6" descr="Icon&#10;&#10;Description automatically generated">
            <a:extLst>
              <a:ext uri="{FF2B5EF4-FFF2-40B4-BE49-F238E27FC236}">
                <a16:creationId xmlns:a16="http://schemas.microsoft.com/office/drawing/2014/main" id="{93B8F626-B507-BFD9-E036-B6E580B114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5128" y="6577949"/>
            <a:ext cx="1630161" cy="189309"/>
          </a:xfrm>
          <a:prstGeom prst="rect">
            <a:avLst/>
          </a:prstGeom>
        </p:spPr>
      </p:pic>
      <p:sp>
        <p:nvSpPr>
          <p:cNvPr id="10" name="Rectangle 9">
            <a:extLst>
              <a:ext uri="{FF2B5EF4-FFF2-40B4-BE49-F238E27FC236}">
                <a16:creationId xmlns:a16="http://schemas.microsoft.com/office/drawing/2014/main" id="{33D56E58-112F-3D9E-1A46-BCD99186E67B}"/>
              </a:ext>
            </a:extLst>
          </p:cNvPr>
          <p:cNvSpPr/>
          <p:nvPr/>
        </p:nvSpPr>
        <p:spPr>
          <a:xfrm>
            <a:off x="0" y="0"/>
            <a:ext cx="549719" cy="6858000"/>
          </a:xfrm>
          <a:prstGeom prst="rect">
            <a:avLst/>
          </a:prstGeom>
          <a:gradFill>
            <a:gsLst>
              <a:gs pos="0">
                <a:srgbClr val="41BEB3"/>
              </a:gs>
              <a:gs pos="100000">
                <a:srgbClr val="337DA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5"/>
              </a:solidFill>
              <a:effectLst/>
              <a:uLnTx/>
              <a:uFillTx/>
              <a:latin typeface="Futura Medium" panose="020B0602020204020303" pitchFamily="34" charset="-79"/>
              <a:ea typeface="+mn-ea"/>
              <a:cs typeface="+mn-cs"/>
            </a:endParaRPr>
          </a:p>
        </p:txBody>
      </p:sp>
      <p:pic>
        <p:nvPicPr>
          <p:cNvPr id="11" name="Picture 10">
            <a:extLst>
              <a:ext uri="{FF2B5EF4-FFF2-40B4-BE49-F238E27FC236}">
                <a16:creationId xmlns:a16="http://schemas.microsoft.com/office/drawing/2014/main" id="{87C07D5D-FE4B-1398-8BC6-0272FDC01FE8}"/>
              </a:ext>
            </a:extLst>
          </p:cNvPr>
          <p:cNvPicPr>
            <a:picLocks noChangeAspect="1"/>
          </p:cNvPicPr>
          <p:nvPr/>
        </p:nvPicPr>
        <p:blipFill>
          <a:blip r:embed="rId5">
            <a:biLevel thresh="25000"/>
            <a:alphaModFix amt="35000"/>
          </a:blip>
          <a:stretch>
            <a:fillRect/>
          </a:stretch>
        </p:blipFill>
        <p:spPr>
          <a:xfrm>
            <a:off x="106854" y="5944298"/>
            <a:ext cx="885730" cy="822960"/>
          </a:xfrm>
          <a:prstGeom prst="rect">
            <a:avLst/>
          </a:prstGeom>
        </p:spPr>
      </p:pic>
      <p:pic>
        <p:nvPicPr>
          <p:cNvPr id="2" name="Picture 1">
            <a:extLst>
              <a:ext uri="{FF2B5EF4-FFF2-40B4-BE49-F238E27FC236}">
                <a16:creationId xmlns:a16="http://schemas.microsoft.com/office/drawing/2014/main" id="{49F824BF-B173-CC0B-6F59-9E75F0AD4E36}"/>
              </a:ext>
            </a:extLst>
          </p:cNvPr>
          <p:cNvPicPr>
            <a:picLocks noChangeAspect="1"/>
          </p:cNvPicPr>
          <p:nvPr/>
        </p:nvPicPr>
        <p:blipFill>
          <a:blip r:embed="rId6"/>
          <a:stretch>
            <a:fillRect/>
          </a:stretch>
        </p:blipFill>
        <p:spPr>
          <a:xfrm>
            <a:off x="1978766" y="1947375"/>
            <a:ext cx="8738009" cy="32480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47539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662A2D6-3CB2-AD10-9BC5-6CBF1B8AE040}"/>
              </a:ext>
            </a:extLst>
          </p:cNvPr>
          <p:cNvPicPr>
            <a:picLocks noChangeAspect="1"/>
          </p:cNvPicPr>
          <p:nvPr/>
        </p:nvPicPr>
        <p:blipFill rotWithShape="1">
          <a:blip r:embed="rId3"/>
          <a:srcRect t="-275" r="-2650" b="2"/>
          <a:stretch/>
        </p:blipFill>
        <p:spPr>
          <a:xfrm>
            <a:off x="7223471" y="433053"/>
            <a:ext cx="6463314" cy="5251774"/>
          </a:xfrm>
          <a:prstGeom prst="rect">
            <a:avLst/>
          </a:prstGeom>
          <a:effectLst/>
        </p:spPr>
      </p:pic>
      <p:sp>
        <p:nvSpPr>
          <p:cNvPr id="4" name="TextBox 3">
            <a:extLst>
              <a:ext uri="{FF2B5EF4-FFF2-40B4-BE49-F238E27FC236}">
                <a16:creationId xmlns:a16="http://schemas.microsoft.com/office/drawing/2014/main" id="{AC705229-A1FE-6846-9D2F-800C59CAE097}"/>
              </a:ext>
            </a:extLst>
          </p:cNvPr>
          <p:cNvSpPr txBox="1"/>
          <p:nvPr/>
        </p:nvSpPr>
        <p:spPr>
          <a:xfrm>
            <a:off x="-1618735" y="5968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43A"/>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E119B645-9593-4246-A3C4-FE640DA80629}"/>
              </a:ext>
            </a:extLst>
          </p:cNvPr>
          <p:cNvCxnSpPr>
            <a:cxnSpLocks/>
          </p:cNvCxnSpPr>
          <p:nvPr/>
        </p:nvCxnSpPr>
        <p:spPr>
          <a:xfrm>
            <a:off x="940057" y="901206"/>
            <a:ext cx="2267525" cy="0"/>
          </a:xfrm>
          <a:prstGeom prst="line">
            <a:avLst/>
          </a:prstGeom>
          <a:ln w="38100">
            <a:gradFill>
              <a:gsLst>
                <a:gs pos="0">
                  <a:srgbClr val="41BEB3"/>
                </a:gs>
                <a:gs pos="100000">
                  <a:srgbClr val="337DAF"/>
                </a:gs>
              </a:gsLst>
              <a:lin ang="10800000" scaled="0"/>
            </a:gradFill>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13BD083E-B6BC-70F4-562F-9E1C8F42C384}"/>
              </a:ext>
            </a:extLst>
          </p:cNvPr>
          <p:cNvSpPr txBox="1"/>
          <p:nvPr/>
        </p:nvSpPr>
        <p:spPr>
          <a:xfrm>
            <a:off x="827168" y="70209"/>
            <a:ext cx="9142332" cy="830997"/>
          </a:xfrm>
          <a:prstGeom prst="rect">
            <a:avLst/>
          </a:prstGeom>
          <a:noFill/>
        </p:spPr>
        <p:txBody>
          <a:bodyPr wrap="square" lIns="91440" tIns="45720" rIns="91440" bIns="45720" rtlCol="0" anchor="t">
            <a:spAutoFit/>
          </a:bodyPr>
          <a:lstStyle/>
          <a:p>
            <a:pPr>
              <a:defRPr/>
            </a:pPr>
            <a:r>
              <a:rPr kumimoji="0"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a:ea typeface="Open Sans"/>
                <a:cs typeface="Open Sans"/>
              </a:rPr>
              <a:t>Sponsors: Demonstrate ROI</a:t>
            </a:r>
            <a:endParaRPr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panose="02000600030000020004" pitchFamily="2" charset="77"/>
              <a:ea typeface="Open Sans" panose="020B0606030504020204" pitchFamily="34" charset="0"/>
              <a:cs typeface="Open Sans" panose="020B0606030504020204" pitchFamily="34" charset="0"/>
            </a:endParaRPr>
          </a:p>
        </p:txBody>
      </p:sp>
      <p:pic>
        <p:nvPicPr>
          <p:cNvPr id="7" name="Picture 6" descr="Icon&#10;&#10;Description automatically generated">
            <a:extLst>
              <a:ext uri="{FF2B5EF4-FFF2-40B4-BE49-F238E27FC236}">
                <a16:creationId xmlns:a16="http://schemas.microsoft.com/office/drawing/2014/main" id="{93B8F626-B507-BFD9-E036-B6E580B114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5128" y="6577949"/>
            <a:ext cx="1630161" cy="189309"/>
          </a:xfrm>
          <a:prstGeom prst="rect">
            <a:avLst/>
          </a:prstGeom>
        </p:spPr>
      </p:pic>
      <p:sp>
        <p:nvSpPr>
          <p:cNvPr id="10" name="Rectangle 9">
            <a:extLst>
              <a:ext uri="{FF2B5EF4-FFF2-40B4-BE49-F238E27FC236}">
                <a16:creationId xmlns:a16="http://schemas.microsoft.com/office/drawing/2014/main" id="{33D56E58-112F-3D9E-1A46-BCD99186E67B}"/>
              </a:ext>
            </a:extLst>
          </p:cNvPr>
          <p:cNvSpPr/>
          <p:nvPr/>
        </p:nvSpPr>
        <p:spPr>
          <a:xfrm>
            <a:off x="0" y="0"/>
            <a:ext cx="549719" cy="6858000"/>
          </a:xfrm>
          <a:prstGeom prst="rect">
            <a:avLst/>
          </a:prstGeom>
          <a:gradFill>
            <a:gsLst>
              <a:gs pos="0">
                <a:srgbClr val="41BEB3"/>
              </a:gs>
              <a:gs pos="100000">
                <a:srgbClr val="337DA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5"/>
              </a:solidFill>
              <a:effectLst/>
              <a:uLnTx/>
              <a:uFillTx/>
              <a:latin typeface="Futura Medium" panose="020B0602020204020303" pitchFamily="34" charset="-79"/>
              <a:ea typeface="+mn-ea"/>
              <a:cs typeface="+mn-cs"/>
            </a:endParaRPr>
          </a:p>
        </p:txBody>
      </p:sp>
      <p:pic>
        <p:nvPicPr>
          <p:cNvPr id="11" name="Picture 10">
            <a:extLst>
              <a:ext uri="{FF2B5EF4-FFF2-40B4-BE49-F238E27FC236}">
                <a16:creationId xmlns:a16="http://schemas.microsoft.com/office/drawing/2014/main" id="{87C07D5D-FE4B-1398-8BC6-0272FDC01FE8}"/>
              </a:ext>
            </a:extLst>
          </p:cNvPr>
          <p:cNvPicPr>
            <a:picLocks noChangeAspect="1"/>
          </p:cNvPicPr>
          <p:nvPr/>
        </p:nvPicPr>
        <p:blipFill>
          <a:blip r:embed="rId5">
            <a:biLevel thresh="25000"/>
            <a:alphaModFix amt="35000"/>
          </a:blip>
          <a:stretch>
            <a:fillRect/>
          </a:stretch>
        </p:blipFill>
        <p:spPr>
          <a:xfrm>
            <a:off x="106854" y="5944298"/>
            <a:ext cx="885730" cy="822960"/>
          </a:xfrm>
          <a:prstGeom prst="rect">
            <a:avLst/>
          </a:prstGeom>
        </p:spPr>
      </p:pic>
      <p:pic>
        <p:nvPicPr>
          <p:cNvPr id="5" name="Picture 4">
            <a:extLst>
              <a:ext uri="{FF2B5EF4-FFF2-40B4-BE49-F238E27FC236}">
                <a16:creationId xmlns:a16="http://schemas.microsoft.com/office/drawing/2014/main" id="{87966B75-56EB-9A84-E5F7-02766AD2D3F1}"/>
              </a:ext>
            </a:extLst>
          </p:cNvPr>
          <p:cNvPicPr>
            <a:picLocks noChangeAspect="1"/>
          </p:cNvPicPr>
          <p:nvPr/>
        </p:nvPicPr>
        <p:blipFill>
          <a:blip r:embed="rId6"/>
          <a:stretch>
            <a:fillRect/>
          </a:stretch>
        </p:blipFill>
        <p:spPr>
          <a:xfrm>
            <a:off x="5398334" y="2352779"/>
            <a:ext cx="5399926" cy="267721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C2F36B6C-9F99-CB43-5670-A8A0EA6753D1}"/>
              </a:ext>
            </a:extLst>
          </p:cNvPr>
          <p:cNvPicPr>
            <a:picLocks noChangeAspect="1"/>
          </p:cNvPicPr>
          <p:nvPr/>
        </p:nvPicPr>
        <p:blipFill>
          <a:blip r:embed="rId7"/>
          <a:stretch>
            <a:fillRect/>
          </a:stretch>
        </p:blipFill>
        <p:spPr>
          <a:xfrm>
            <a:off x="2439853" y="1344900"/>
            <a:ext cx="1894092" cy="48080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8483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C7F532-0579-0BAC-AB72-357DB650A8CD}"/>
              </a:ext>
            </a:extLst>
          </p:cNvPr>
          <p:cNvPicPr>
            <a:picLocks noChangeAspect="1"/>
          </p:cNvPicPr>
          <p:nvPr/>
        </p:nvPicPr>
        <p:blipFill>
          <a:blip r:embed="rId3"/>
          <a:stretch>
            <a:fillRect/>
          </a:stretch>
        </p:blipFill>
        <p:spPr>
          <a:xfrm>
            <a:off x="0" y="2169307"/>
            <a:ext cx="12192000" cy="4149378"/>
          </a:xfrm>
          <a:prstGeom prst="rect">
            <a:avLst/>
          </a:prstGeom>
        </p:spPr>
      </p:pic>
      <p:sp>
        <p:nvSpPr>
          <p:cNvPr id="9" name="Oval 8">
            <a:extLst>
              <a:ext uri="{FF2B5EF4-FFF2-40B4-BE49-F238E27FC236}">
                <a16:creationId xmlns:a16="http://schemas.microsoft.com/office/drawing/2014/main" id="{3BCB279F-CA40-4BDB-98FD-91FC1DA9CF25}"/>
              </a:ext>
            </a:extLst>
          </p:cNvPr>
          <p:cNvSpPr/>
          <p:nvPr/>
        </p:nvSpPr>
        <p:spPr>
          <a:xfrm>
            <a:off x="5039971" y="1104937"/>
            <a:ext cx="1776422" cy="175149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400">
                <a:latin typeface="Neutraface Text Book"/>
              </a:rPr>
              <a:t>890</a:t>
            </a:r>
            <a:endParaRPr lang="en-US" sz="3400">
              <a:latin typeface="Neutraface Text Book" panose="02000600030000020004" pitchFamily="50" charset="0"/>
            </a:endParaRPr>
          </a:p>
          <a:p>
            <a:pPr algn="ctr"/>
            <a:r>
              <a:rPr lang="en-US" sz="1400" b="1">
                <a:latin typeface="Neutraface Text Book"/>
              </a:rPr>
              <a:t>Nonprofit Pros</a:t>
            </a:r>
            <a:endParaRPr lang="en-US" sz="1400" b="1">
              <a:latin typeface="Neutraface Text Book" panose="02000600030000020004" pitchFamily="50" charset="0"/>
            </a:endParaRPr>
          </a:p>
          <a:p>
            <a:pPr algn="ctr"/>
            <a:r>
              <a:rPr lang="en-US" sz="1400" b="1">
                <a:latin typeface="Neutraface Text Book"/>
              </a:rPr>
              <a:t>Surveyed</a:t>
            </a:r>
          </a:p>
        </p:txBody>
      </p:sp>
      <p:sp>
        <p:nvSpPr>
          <p:cNvPr id="3" name="Subtitle 3">
            <a:extLst>
              <a:ext uri="{FF2B5EF4-FFF2-40B4-BE49-F238E27FC236}">
                <a16:creationId xmlns:a16="http://schemas.microsoft.com/office/drawing/2014/main" id="{C25E7FA8-C8C4-13CA-06D6-050465C1D84C}"/>
              </a:ext>
            </a:extLst>
          </p:cNvPr>
          <p:cNvSpPr txBox="1">
            <a:spLocks/>
          </p:cNvSpPr>
          <p:nvPr/>
        </p:nvSpPr>
        <p:spPr>
          <a:xfrm>
            <a:off x="238740" y="439513"/>
            <a:ext cx="9603102" cy="1123535"/>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5400" b="1">
                <a:solidFill>
                  <a:srgbClr val="3695CC"/>
                </a:solidFill>
                <a:latin typeface="NeutrafaceText-Book"/>
                <a:cs typeface="Futura Medium"/>
              </a:rPr>
              <a:t>About the Report</a:t>
            </a:r>
            <a:endParaRPr lang="en-US" sz="5400" b="1">
              <a:solidFill>
                <a:srgbClr val="3695CC"/>
              </a:solidFill>
              <a:latin typeface="NeutrafaceText-Book"/>
              <a:cs typeface="Futura Medium" panose="020B0602020204020303" pitchFamily="34" charset="-79"/>
            </a:endParaRPr>
          </a:p>
        </p:txBody>
      </p:sp>
    </p:spTree>
    <p:extLst>
      <p:ext uri="{BB962C8B-B14F-4D97-AF65-F5344CB8AC3E}">
        <p14:creationId xmlns:p14="http://schemas.microsoft.com/office/powerpoint/2010/main" val="11931666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705229-A1FE-6846-9D2F-800C59CAE097}"/>
              </a:ext>
            </a:extLst>
          </p:cNvPr>
          <p:cNvSpPr txBox="1"/>
          <p:nvPr/>
        </p:nvSpPr>
        <p:spPr>
          <a:xfrm>
            <a:off x="-1618735" y="5968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43A"/>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93B8F626-B507-BFD9-E036-B6E580B11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5128" y="6577949"/>
            <a:ext cx="1630161" cy="189309"/>
          </a:xfrm>
          <a:prstGeom prst="rect">
            <a:avLst/>
          </a:prstGeom>
        </p:spPr>
      </p:pic>
      <p:sp>
        <p:nvSpPr>
          <p:cNvPr id="10" name="Rectangle 9">
            <a:extLst>
              <a:ext uri="{FF2B5EF4-FFF2-40B4-BE49-F238E27FC236}">
                <a16:creationId xmlns:a16="http://schemas.microsoft.com/office/drawing/2014/main" id="{33D56E58-112F-3D9E-1A46-BCD99186E67B}"/>
              </a:ext>
            </a:extLst>
          </p:cNvPr>
          <p:cNvSpPr/>
          <p:nvPr/>
        </p:nvSpPr>
        <p:spPr>
          <a:xfrm>
            <a:off x="0" y="0"/>
            <a:ext cx="549719" cy="6858000"/>
          </a:xfrm>
          <a:prstGeom prst="rect">
            <a:avLst/>
          </a:prstGeom>
          <a:gradFill>
            <a:gsLst>
              <a:gs pos="0">
                <a:srgbClr val="41BEB3"/>
              </a:gs>
              <a:gs pos="100000">
                <a:srgbClr val="337DA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5"/>
              </a:solidFill>
              <a:effectLst/>
              <a:uLnTx/>
              <a:uFillTx/>
              <a:latin typeface="Futura Medium" panose="020B0602020204020303" pitchFamily="34" charset="-79"/>
              <a:ea typeface="+mn-ea"/>
              <a:cs typeface="+mn-cs"/>
            </a:endParaRPr>
          </a:p>
        </p:txBody>
      </p:sp>
      <p:pic>
        <p:nvPicPr>
          <p:cNvPr id="11" name="Picture 10">
            <a:extLst>
              <a:ext uri="{FF2B5EF4-FFF2-40B4-BE49-F238E27FC236}">
                <a16:creationId xmlns:a16="http://schemas.microsoft.com/office/drawing/2014/main" id="{87C07D5D-FE4B-1398-8BC6-0272FDC01FE8}"/>
              </a:ext>
            </a:extLst>
          </p:cNvPr>
          <p:cNvPicPr>
            <a:picLocks noChangeAspect="1"/>
          </p:cNvPicPr>
          <p:nvPr/>
        </p:nvPicPr>
        <p:blipFill>
          <a:blip r:embed="rId4">
            <a:biLevel thresh="25000"/>
            <a:alphaModFix amt="35000"/>
          </a:blip>
          <a:stretch>
            <a:fillRect/>
          </a:stretch>
        </p:blipFill>
        <p:spPr>
          <a:xfrm>
            <a:off x="106854" y="5944298"/>
            <a:ext cx="885730" cy="822960"/>
          </a:xfrm>
          <a:prstGeom prst="rect">
            <a:avLst/>
          </a:prstGeom>
        </p:spPr>
      </p:pic>
      <p:pic>
        <p:nvPicPr>
          <p:cNvPr id="2" name="Picture 1">
            <a:extLst>
              <a:ext uri="{FF2B5EF4-FFF2-40B4-BE49-F238E27FC236}">
                <a16:creationId xmlns:a16="http://schemas.microsoft.com/office/drawing/2014/main" id="{7040ADB8-FD3D-4039-5C43-DA994447A79E}"/>
              </a:ext>
            </a:extLst>
          </p:cNvPr>
          <p:cNvPicPr>
            <a:picLocks noChangeAspect="1"/>
          </p:cNvPicPr>
          <p:nvPr/>
        </p:nvPicPr>
        <p:blipFill>
          <a:blip r:embed="rId5"/>
          <a:stretch>
            <a:fillRect/>
          </a:stretch>
        </p:blipFill>
        <p:spPr>
          <a:xfrm>
            <a:off x="628461" y="200786"/>
            <a:ext cx="5570800" cy="622855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87D5EA37-7924-DD1D-1933-3D7EBDB9AD3C}"/>
              </a:ext>
            </a:extLst>
          </p:cNvPr>
          <p:cNvPicPr>
            <a:picLocks noChangeAspect="1"/>
          </p:cNvPicPr>
          <p:nvPr/>
        </p:nvPicPr>
        <p:blipFill rotWithShape="1">
          <a:blip r:embed="rId6"/>
          <a:srcRect l="54018"/>
          <a:stretch/>
        </p:blipFill>
        <p:spPr>
          <a:xfrm>
            <a:off x="7460358" y="320892"/>
            <a:ext cx="3992450" cy="6045160"/>
          </a:xfrm>
          <a:prstGeom prst="rect">
            <a:avLst/>
          </a:prstGeom>
          <a:ln>
            <a:noFill/>
          </a:ln>
          <a:effectLst>
            <a:outerShdw blurRad="292100" dist="139700" dir="2700000" algn="tl" rotWithShape="0">
              <a:srgbClr val="333333">
                <a:alpha val="65000"/>
              </a:srgbClr>
            </a:outerShdw>
          </a:effectLst>
        </p:spPr>
      </p:pic>
      <p:sp>
        <p:nvSpPr>
          <p:cNvPr id="8" name="Right Arrow 7">
            <a:extLst>
              <a:ext uri="{FF2B5EF4-FFF2-40B4-BE49-F238E27FC236}">
                <a16:creationId xmlns:a16="http://schemas.microsoft.com/office/drawing/2014/main" id="{829BC98C-F8AE-F1BE-33F7-D35AABB5A358}"/>
              </a:ext>
            </a:extLst>
          </p:cNvPr>
          <p:cNvSpPr/>
          <p:nvPr/>
        </p:nvSpPr>
        <p:spPr>
          <a:xfrm>
            <a:off x="6179994" y="3904179"/>
            <a:ext cx="1392097" cy="698643"/>
          </a:xfrm>
          <a:prstGeom prst="rightArrow">
            <a:avLst/>
          </a:prstGeom>
          <a:solidFill>
            <a:srgbClr val="F2BF27"/>
          </a:solidFill>
          <a:ln>
            <a:solidFill>
              <a:srgbClr val="F2BF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326372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705229-A1FE-6846-9D2F-800C59CAE097}"/>
              </a:ext>
            </a:extLst>
          </p:cNvPr>
          <p:cNvSpPr txBox="1"/>
          <p:nvPr/>
        </p:nvSpPr>
        <p:spPr>
          <a:xfrm>
            <a:off x="-1618735" y="5968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43A"/>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93B8F626-B507-BFD9-E036-B6E580B11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5128" y="6577949"/>
            <a:ext cx="1630161" cy="189309"/>
          </a:xfrm>
          <a:prstGeom prst="rect">
            <a:avLst/>
          </a:prstGeom>
        </p:spPr>
      </p:pic>
      <p:sp>
        <p:nvSpPr>
          <p:cNvPr id="10" name="Rectangle 9">
            <a:extLst>
              <a:ext uri="{FF2B5EF4-FFF2-40B4-BE49-F238E27FC236}">
                <a16:creationId xmlns:a16="http://schemas.microsoft.com/office/drawing/2014/main" id="{33D56E58-112F-3D9E-1A46-BCD99186E67B}"/>
              </a:ext>
            </a:extLst>
          </p:cNvPr>
          <p:cNvSpPr/>
          <p:nvPr/>
        </p:nvSpPr>
        <p:spPr>
          <a:xfrm>
            <a:off x="0" y="0"/>
            <a:ext cx="549719" cy="6858000"/>
          </a:xfrm>
          <a:prstGeom prst="rect">
            <a:avLst/>
          </a:prstGeom>
          <a:gradFill>
            <a:gsLst>
              <a:gs pos="0">
                <a:srgbClr val="41BEB3"/>
              </a:gs>
              <a:gs pos="100000">
                <a:srgbClr val="337DA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5"/>
              </a:solidFill>
              <a:effectLst/>
              <a:uLnTx/>
              <a:uFillTx/>
              <a:latin typeface="Futura Medium" panose="020B0602020204020303" pitchFamily="34" charset="-79"/>
              <a:ea typeface="+mn-ea"/>
              <a:cs typeface="+mn-cs"/>
            </a:endParaRPr>
          </a:p>
        </p:txBody>
      </p:sp>
      <p:pic>
        <p:nvPicPr>
          <p:cNvPr id="11" name="Picture 10">
            <a:extLst>
              <a:ext uri="{FF2B5EF4-FFF2-40B4-BE49-F238E27FC236}">
                <a16:creationId xmlns:a16="http://schemas.microsoft.com/office/drawing/2014/main" id="{87C07D5D-FE4B-1398-8BC6-0272FDC01FE8}"/>
              </a:ext>
            </a:extLst>
          </p:cNvPr>
          <p:cNvPicPr>
            <a:picLocks noChangeAspect="1"/>
          </p:cNvPicPr>
          <p:nvPr/>
        </p:nvPicPr>
        <p:blipFill>
          <a:blip r:embed="rId4">
            <a:biLevel thresh="25000"/>
            <a:alphaModFix amt="35000"/>
          </a:blip>
          <a:stretch>
            <a:fillRect/>
          </a:stretch>
        </p:blipFill>
        <p:spPr>
          <a:xfrm>
            <a:off x="106854" y="5944298"/>
            <a:ext cx="885730" cy="822960"/>
          </a:xfrm>
          <a:prstGeom prst="rect">
            <a:avLst/>
          </a:prstGeom>
        </p:spPr>
      </p:pic>
      <p:pic>
        <p:nvPicPr>
          <p:cNvPr id="3074" name="Picture 2" descr="OneCause Sponsor Game-Gif">
            <a:extLst>
              <a:ext uri="{FF2B5EF4-FFF2-40B4-BE49-F238E27FC236}">
                <a16:creationId xmlns:a16="http://schemas.microsoft.com/office/drawing/2014/main" id="{F494BE0D-27AB-335D-9BD8-FACCD55DD3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850900"/>
            <a:ext cx="6096000" cy="515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5919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705229-A1FE-6846-9D2F-800C59CAE097}"/>
              </a:ext>
            </a:extLst>
          </p:cNvPr>
          <p:cNvSpPr txBox="1"/>
          <p:nvPr/>
        </p:nvSpPr>
        <p:spPr>
          <a:xfrm>
            <a:off x="-1618735" y="5968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43A"/>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93B8F626-B507-BFD9-E036-B6E580B11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5128" y="6577949"/>
            <a:ext cx="1630161" cy="189309"/>
          </a:xfrm>
          <a:prstGeom prst="rect">
            <a:avLst/>
          </a:prstGeom>
        </p:spPr>
      </p:pic>
      <p:sp>
        <p:nvSpPr>
          <p:cNvPr id="10" name="Rectangle 9">
            <a:extLst>
              <a:ext uri="{FF2B5EF4-FFF2-40B4-BE49-F238E27FC236}">
                <a16:creationId xmlns:a16="http://schemas.microsoft.com/office/drawing/2014/main" id="{33D56E58-112F-3D9E-1A46-BCD99186E67B}"/>
              </a:ext>
            </a:extLst>
          </p:cNvPr>
          <p:cNvSpPr/>
          <p:nvPr/>
        </p:nvSpPr>
        <p:spPr>
          <a:xfrm>
            <a:off x="0" y="0"/>
            <a:ext cx="549719" cy="6858000"/>
          </a:xfrm>
          <a:prstGeom prst="rect">
            <a:avLst/>
          </a:prstGeom>
          <a:gradFill>
            <a:gsLst>
              <a:gs pos="0">
                <a:srgbClr val="41BEB3"/>
              </a:gs>
              <a:gs pos="100000">
                <a:srgbClr val="337DA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5"/>
              </a:solidFill>
              <a:effectLst/>
              <a:uLnTx/>
              <a:uFillTx/>
              <a:latin typeface="Futura Medium" panose="020B0602020204020303" pitchFamily="34" charset="-79"/>
              <a:ea typeface="+mn-ea"/>
              <a:cs typeface="+mn-cs"/>
            </a:endParaRPr>
          </a:p>
        </p:txBody>
      </p:sp>
      <p:pic>
        <p:nvPicPr>
          <p:cNvPr id="11" name="Picture 10">
            <a:extLst>
              <a:ext uri="{FF2B5EF4-FFF2-40B4-BE49-F238E27FC236}">
                <a16:creationId xmlns:a16="http://schemas.microsoft.com/office/drawing/2014/main" id="{87C07D5D-FE4B-1398-8BC6-0272FDC01FE8}"/>
              </a:ext>
            </a:extLst>
          </p:cNvPr>
          <p:cNvPicPr>
            <a:picLocks noChangeAspect="1"/>
          </p:cNvPicPr>
          <p:nvPr/>
        </p:nvPicPr>
        <p:blipFill>
          <a:blip r:embed="rId4">
            <a:biLevel thresh="25000"/>
            <a:alphaModFix amt="35000"/>
          </a:blip>
          <a:stretch>
            <a:fillRect/>
          </a:stretch>
        </p:blipFill>
        <p:spPr>
          <a:xfrm>
            <a:off x="106854" y="5944298"/>
            <a:ext cx="885730" cy="822960"/>
          </a:xfrm>
          <a:prstGeom prst="rect">
            <a:avLst/>
          </a:prstGeom>
        </p:spPr>
      </p:pic>
      <p:pic>
        <p:nvPicPr>
          <p:cNvPr id="3" name="Picture 2">
            <a:extLst>
              <a:ext uri="{FF2B5EF4-FFF2-40B4-BE49-F238E27FC236}">
                <a16:creationId xmlns:a16="http://schemas.microsoft.com/office/drawing/2014/main" id="{82CAF8A1-9C2A-8B0C-A391-42DAC436CEE5}"/>
              </a:ext>
            </a:extLst>
          </p:cNvPr>
          <p:cNvPicPr>
            <a:picLocks noChangeAspect="1"/>
          </p:cNvPicPr>
          <p:nvPr/>
        </p:nvPicPr>
        <p:blipFill>
          <a:blip r:embed="rId5"/>
          <a:stretch>
            <a:fillRect/>
          </a:stretch>
        </p:blipFill>
        <p:spPr>
          <a:xfrm>
            <a:off x="1504218" y="1907853"/>
            <a:ext cx="9183563" cy="2222357"/>
          </a:xfrm>
          <a:prstGeom prst="rect">
            <a:avLst/>
          </a:prstGeom>
        </p:spPr>
      </p:pic>
      <p:sp>
        <p:nvSpPr>
          <p:cNvPr id="5" name="TextBox 4">
            <a:extLst>
              <a:ext uri="{FF2B5EF4-FFF2-40B4-BE49-F238E27FC236}">
                <a16:creationId xmlns:a16="http://schemas.microsoft.com/office/drawing/2014/main" id="{E7D56DF7-7378-AC4E-615F-2B02E423D44B}"/>
              </a:ext>
            </a:extLst>
          </p:cNvPr>
          <p:cNvSpPr txBox="1"/>
          <p:nvPr/>
        </p:nvSpPr>
        <p:spPr>
          <a:xfrm>
            <a:off x="744975" y="306515"/>
            <a:ext cx="9142332" cy="830997"/>
          </a:xfrm>
          <a:prstGeom prst="rect">
            <a:avLst/>
          </a:prstGeom>
          <a:noFill/>
        </p:spPr>
        <p:txBody>
          <a:bodyPr wrap="square" lIns="91440" tIns="45720" rIns="91440" bIns="45720" rtlCol="0" anchor="t">
            <a:spAutoFit/>
          </a:bodyPr>
          <a:lstStyle/>
          <a:p>
            <a:pPr>
              <a:defRPr/>
            </a:pPr>
            <a:r>
              <a:rPr lang="en-US" sz="4800" spc="-150" dirty="0">
                <a:solidFill>
                  <a:srgbClr val="337DAF"/>
                </a:solidFill>
                <a:effectLst>
                  <a:outerShdw blurRad="190500" dist="38100" dir="2700000" algn="tl" rotWithShape="0">
                    <a:prstClr val="black">
                      <a:alpha val="10000"/>
                    </a:prstClr>
                  </a:outerShdw>
                </a:effectLst>
                <a:latin typeface="Neutraface Text Book" panose="02000600030000020004" pitchFamily="2" charset="77"/>
                <a:ea typeface="Open Sans" panose="020B0606030504020204" pitchFamily="34" charset="0"/>
                <a:cs typeface="Open Sans" panose="020B0606030504020204" pitchFamily="34" charset="0"/>
              </a:rPr>
              <a:t>The Question of Priorities</a:t>
            </a:r>
            <a:endParaRPr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panose="02000600030000020004"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722403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811791-16DE-494A-AF04-C9338F669410}"/>
              </a:ext>
            </a:extLst>
          </p:cNvPr>
          <p:cNvPicPr>
            <a:picLocks noChangeAspect="1"/>
          </p:cNvPicPr>
          <p:nvPr/>
        </p:nvPicPr>
        <p:blipFill>
          <a:blip r:embed="rId3"/>
          <a:srcRect/>
          <a:stretch/>
        </p:blipFill>
        <p:spPr>
          <a:xfrm>
            <a:off x="0" y="0"/>
            <a:ext cx="12192000" cy="6858000"/>
          </a:xfrm>
          <a:prstGeom prst="rect">
            <a:avLst/>
          </a:prstGeom>
        </p:spPr>
      </p:pic>
      <p:sp>
        <p:nvSpPr>
          <p:cNvPr id="1010" name="Shape 542"/>
          <p:cNvSpPr txBox="1"/>
          <p:nvPr/>
        </p:nvSpPr>
        <p:spPr>
          <a:xfrm>
            <a:off x="709189" y="3776241"/>
            <a:ext cx="6908271" cy="228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67" tIns="36567" rIns="36567" bIns="36567">
            <a:spAutoFit/>
          </a:bodyPr>
          <a:lstStyle>
            <a:lvl1pPr>
              <a:lnSpc>
                <a:spcPct val="90000"/>
              </a:lnSpc>
              <a:defRPr sz="6000">
                <a:solidFill>
                  <a:srgbClr val="FFFFFF"/>
                </a:solidFill>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0" b="1" i="0" u="none" strike="noStrike" kern="1200" cap="none" spc="0" normalizeH="0" baseline="0" noProof="0">
                <a:ln>
                  <a:noFill/>
                </a:ln>
                <a:gradFill>
                  <a:gsLst>
                    <a:gs pos="0">
                      <a:srgbClr val="337DAF"/>
                    </a:gs>
                    <a:gs pos="100000">
                      <a:srgbClr val="4AC0B2"/>
                    </a:gs>
                  </a:gsLst>
                  <a:lin ang="0" scaled="0"/>
                </a:gradFill>
                <a:effectLst/>
                <a:uLnTx/>
                <a:uFillTx/>
                <a:latin typeface="Neutraface Text Demi" panose="02000600040000020004" pitchFamily="50" charset="0"/>
                <a:ea typeface="+mn-ea"/>
                <a:cs typeface="+mn-cs"/>
              </a:rPr>
              <a:t>Interactive Breakout</a:t>
            </a:r>
            <a:endParaRPr kumimoji="0" sz="8000" b="1" i="0" u="none" strike="noStrike" kern="1200" cap="none" spc="0" normalizeH="0" baseline="0" noProof="0">
              <a:ln>
                <a:noFill/>
              </a:ln>
              <a:gradFill>
                <a:gsLst>
                  <a:gs pos="0">
                    <a:srgbClr val="337DAF"/>
                  </a:gs>
                  <a:gs pos="100000">
                    <a:srgbClr val="4AC0B2"/>
                  </a:gs>
                </a:gsLst>
                <a:lin ang="0" scaled="0"/>
              </a:gradFill>
              <a:effectLst/>
              <a:uLnTx/>
              <a:uFillTx/>
              <a:latin typeface="Neutraface Text Demi" panose="02000600040000020004" pitchFamily="50" charset="0"/>
              <a:ea typeface="+mn-ea"/>
              <a:cs typeface="+mn-cs"/>
            </a:endParaRPr>
          </a:p>
        </p:txBody>
      </p:sp>
      <p:sp>
        <p:nvSpPr>
          <p:cNvPr id="8" name="Rectangle 7">
            <a:extLst>
              <a:ext uri="{FF2B5EF4-FFF2-40B4-BE49-F238E27FC236}">
                <a16:creationId xmlns:a16="http://schemas.microsoft.com/office/drawing/2014/main" id="{7CD13F32-E5E0-9C4F-8488-D201BC699A45}"/>
              </a:ext>
            </a:extLst>
          </p:cNvPr>
          <p:cNvSpPr/>
          <p:nvPr/>
        </p:nvSpPr>
        <p:spPr>
          <a:xfrm flipV="1">
            <a:off x="0" y="3179341"/>
            <a:ext cx="6096000" cy="88900"/>
          </a:xfrm>
          <a:prstGeom prst="rect">
            <a:avLst/>
          </a:prstGeom>
          <a:gradFill flip="none" rotWithShape="1">
            <a:gsLst>
              <a:gs pos="0">
                <a:srgbClr val="4AC0B2"/>
              </a:gs>
              <a:gs pos="100000">
                <a:srgbClr val="337DA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0942" tIns="30471" rIns="60942" bIns="3047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4013821"/>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7" name="Shape 5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0" cy="6858000"/>
          </a:xfrm>
          <a:prstGeom prst="rect">
            <a:avLst/>
          </a:prstGeom>
          <a:ln w="12700">
            <a:miter lim="400000"/>
          </a:ln>
        </p:spPr>
      </p:pic>
      <p:sp>
        <p:nvSpPr>
          <p:cNvPr id="1010" name="Shape 542"/>
          <p:cNvSpPr txBox="1"/>
          <p:nvPr/>
        </p:nvSpPr>
        <p:spPr>
          <a:xfrm>
            <a:off x="6303263" y="1807315"/>
            <a:ext cx="8361936" cy="11818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567" tIns="36567" rIns="36567" bIns="36567">
            <a:spAutoFit/>
          </a:bodyPr>
          <a:lstStyle>
            <a:lvl1pPr>
              <a:lnSpc>
                <a:spcPct val="90000"/>
              </a:lnSpc>
              <a:defRPr sz="6000">
                <a:solidFill>
                  <a:srgbClr val="FFFFFF"/>
                </a:solidFill>
              </a:defRPr>
            </a:lvl1pPr>
          </a:lstStyle>
          <a:p>
            <a:r>
              <a:rPr lang="en-US" sz="8000" b="1">
                <a:gradFill>
                  <a:gsLst>
                    <a:gs pos="0">
                      <a:srgbClr val="337DAF"/>
                    </a:gs>
                    <a:gs pos="100000">
                      <a:srgbClr val="4AC0B2"/>
                    </a:gs>
                  </a:gsLst>
                  <a:lin ang="0" scaled="0"/>
                </a:gradFill>
                <a:latin typeface="Neutraface Text Bold" panose="02000600030000020004" pitchFamily="2" charset="77"/>
              </a:rPr>
              <a:t>Questions?</a:t>
            </a:r>
            <a:endParaRPr sz="8000" b="1">
              <a:gradFill>
                <a:gsLst>
                  <a:gs pos="0">
                    <a:srgbClr val="337DAF"/>
                  </a:gs>
                  <a:gs pos="100000">
                    <a:srgbClr val="4AC0B2"/>
                  </a:gs>
                </a:gsLst>
                <a:lin ang="0" scaled="0"/>
              </a:gradFill>
              <a:latin typeface="Neutraface Text Bold" panose="02000600030000020004" pitchFamily="2" charset="77"/>
            </a:endParaRPr>
          </a:p>
        </p:txBody>
      </p:sp>
      <p:cxnSp>
        <p:nvCxnSpPr>
          <p:cNvPr id="3" name="Straight Connector 2">
            <a:extLst>
              <a:ext uri="{FF2B5EF4-FFF2-40B4-BE49-F238E27FC236}">
                <a16:creationId xmlns:a16="http://schemas.microsoft.com/office/drawing/2014/main" id="{AF7378F4-30E4-F944-9ED4-89260DE00B18}"/>
              </a:ext>
            </a:extLst>
          </p:cNvPr>
          <p:cNvCxnSpPr>
            <a:cxnSpLocks/>
          </p:cNvCxnSpPr>
          <p:nvPr/>
        </p:nvCxnSpPr>
        <p:spPr>
          <a:xfrm>
            <a:off x="6169152" y="3100955"/>
            <a:ext cx="6620256" cy="0"/>
          </a:xfrm>
          <a:prstGeom prst="line">
            <a:avLst/>
          </a:prstGeom>
          <a:noFill/>
          <a:ln w="25400" cap="flat">
            <a:solidFill>
              <a:srgbClr val="F1C14A"/>
            </a:solidFill>
            <a:prstDash val="solid"/>
            <a:round/>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14256304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B462103-58B6-4269-AC19-17DBCE66B536}"/>
              </a:ext>
            </a:extLst>
          </p:cNvPr>
          <p:cNvSpPr>
            <a:spLocks noGrp="1"/>
          </p:cNvSpPr>
          <p:nvPr>
            <p:ph type="title"/>
          </p:nvPr>
        </p:nvSpPr>
        <p:spPr>
          <a:xfrm>
            <a:off x="838200" y="240833"/>
            <a:ext cx="10515600" cy="1210495"/>
          </a:xfrm>
        </p:spPr>
        <p:txBody>
          <a:bodyPr/>
          <a:lstStyle/>
          <a:p>
            <a:pPr algn="ctr"/>
            <a:r>
              <a:rPr lang="en-US">
                <a:solidFill>
                  <a:srgbClr val="2D9ACC"/>
                </a:solidFill>
                <a:latin typeface="Neutraface Text Demi" panose="02000600040000020004" pitchFamily="50" charset="0"/>
              </a:rPr>
              <a:t>Top Fundraising Challenges</a:t>
            </a:r>
          </a:p>
        </p:txBody>
      </p:sp>
      <p:pic>
        <p:nvPicPr>
          <p:cNvPr id="2" name="Picture 1">
            <a:extLst>
              <a:ext uri="{FF2B5EF4-FFF2-40B4-BE49-F238E27FC236}">
                <a16:creationId xmlns:a16="http://schemas.microsoft.com/office/drawing/2014/main" id="{92826D4F-DC80-E35B-3E8D-C5446C0F64E8}"/>
              </a:ext>
            </a:extLst>
          </p:cNvPr>
          <p:cNvPicPr>
            <a:picLocks noChangeAspect="1"/>
          </p:cNvPicPr>
          <p:nvPr/>
        </p:nvPicPr>
        <p:blipFill rotWithShape="1">
          <a:blip r:embed="rId3"/>
          <a:srcRect t="9643"/>
          <a:stretch/>
        </p:blipFill>
        <p:spPr>
          <a:xfrm>
            <a:off x="1245371" y="1375200"/>
            <a:ext cx="8769829" cy="5295014"/>
          </a:xfrm>
          <a:prstGeom prst="rect">
            <a:avLst/>
          </a:prstGeom>
        </p:spPr>
      </p:pic>
    </p:spTree>
    <p:extLst>
      <p:ext uri="{BB962C8B-B14F-4D97-AF65-F5344CB8AC3E}">
        <p14:creationId xmlns:p14="http://schemas.microsoft.com/office/powerpoint/2010/main" val="698941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41C0655-4F39-4BEC-B69E-DCCBDDC5EEC2}"/>
              </a:ext>
            </a:extLst>
          </p:cNvPr>
          <p:cNvPicPr>
            <a:picLocks noChangeAspect="1"/>
          </p:cNvPicPr>
          <p:nvPr/>
        </p:nvPicPr>
        <p:blipFill>
          <a:blip r:embed="rId3"/>
          <a:srcRect/>
          <a:stretch/>
        </p:blipFill>
        <p:spPr>
          <a:xfrm>
            <a:off x="-1713353" y="-210204"/>
            <a:ext cx="10410334" cy="6454407"/>
          </a:xfrm>
          <a:prstGeom prst="rect">
            <a:avLst/>
          </a:prstGeom>
        </p:spPr>
      </p:pic>
      <p:sp>
        <p:nvSpPr>
          <p:cNvPr id="12" name="Rectangle 11">
            <a:extLst>
              <a:ext uri="{FF2B5EF4-FFF2-40B4-BE49-F238E27FC236}">
                <a16:creationId xmlns:a16="http://schemas.microsoft.com/office/drawing/2014/main" id="{FD5F7F55-68AB-4F8E-8452-1672EE87E097}"/>
              </a:ext>
            </a:extLst>
          </p:cNvPr>
          <p:cNvSpPr/>
          <p:nvPr/>
        </p:nvSpPr>
        <p:spPr>
          <a:xfrm>
            <a:off x="5600007" y="4508551"/>
            <a:ext cx="5190792" cy="2228046"/>
          </a:xfrm>
          <a:prstGeom prst="rect">
            <a:avLst/>
          </a:prstGeom>
          <a:noFill/>
        </p:spPr>
        <p:txBody>
          <a:bodyPr wrap="square" lIns="91440" tIns="45720" rIns="91440" bIns="45720" anchor="t">
            <a:spAutoFit/>
          </a:bodyPr>
          <a:lstStyle/>
          <a:p>
            <a:pPr marL="0" marR="0" lvl="0" indent="0" algn="r" defTabSz="914400" rtl="0" eaLnBrk="1" fontAlgn="auto" latinLnBrk="0" hangingPunct="1">
              <a:lnSpc>
                <a:spcPct val="200000"/>
              </a:lnSpc>
              <a:spcBef>
                <a:spcPts val="0"/>
              </a:spcBef>
              <a:spcAft>
                <a:spcPts val="0"/>
              </a:spcAft>
              <a:buClrTx/>
              <a:buSzTx/>
              <a:buFontTx/>
              <a:buNone/>
              <a:tabLst/>
              <a:defRPr/>
            </a:pPr>
            <a:r>
              <a:rPr kumimoji="0" lang="en-US" b="0" i="0" u="none" strike="noStrike" kern="1200" cap="none" spc="0" normalizeH="0" baseline="0" noProof="0">
                <a:ln>
                  <a:noFill/>
                </a:ln>
                <a:solidFill>
                  <a:srgbClr val="57575E"/>
                </a:solidFill>
                <a:effectLst/>
                <a:uLnTx/>
                <a:uFillTx/>
                <a:latin typeface="Neutraface Text Book" panose="02000600030000020004" pitchFamily="2" charset="77"/>
                <a:ea typeface="+mn-ea"/>
                <a:cs typeface="+mn-cs"/>
              </a:rPr>
              <a:t>                    New Online </a:t>
            </a:r>
            <a:r>
              <a:rPr lang="en-US">
                <a:solidFill>
                  <a:srgbClr val="57575E"/>
                </a:solidFill>
                <a:latin typeface="Neutraface Text Book" panose="02000600030000020004" pitchFamily="2" charset="77"/>
              </a:rPr>
              <a:t>F</a:t>
            </a:r>
            <a:r>
              <a:rPr kumimoji="0" lang="en-US" b="0" i="0" u="none" strike="noStrike" kern="1200" cap="none" spc="0" normalizeH="0" baseline="0" noProof="0" err="1">
                <a:ln>
                  <a:noFill/>
                </a:ln>
                <a:solidFill>
                  <a:srgbClr val="57575E"/>
                </a:solidFill>
                <a:effectLst/>
                <a:uLnTx/>
                <a:uFillTx/>
                <a:latin typeface="Neutraface Text Book" panose="02000600030000020004" pitchFamily="2" charset="77"/>
                <a:ea typeface="+mn-ea"/>
                <a:cs typeface="+mn-cs"/>
              </a:rPr>
              <a:t>ormats</a:t>
            </a:r>
            <a:endParaRPr kumimoji="0" lang="en-US" b="0" i="0" u="none" strike="noStrike" kern="1200" cap="none" spc="0" normalizeH="0" baseline="0" noProof="0">
              <a:ln>
                <a:noFill/>
              </a:ln>
              <a:solidFill>
                <a:srgbClr val="57575E"/>
              </a:solidFill>
              <a:effectLst/>
              <a:uLnTx/>
              <a:uFillTx/>
              <a:latin typeface="Neutraface Text Book" panose="02000600030000020004" pitchFamily="2" charset="77"/>
              <a:ea typeface="+mn-ea"/>
              <a:cs typeface="+mn-cs"/>
            </a:endParaRPr>
          </a:p>
          <a:p>
            <a:pPr marL="0" marR="0" lvl="0" indent="0" algn="r" defTabSz="914400" rtl="0" eaLnBrk="1" fontAlgn="auto" latinLnBrk="0" hangingPunct="1">
              <a:lnSpc>
                <a:spcPct val="200000"/>
              </a:lnSpc>
              <a:spcBef>
                <a:spcPts val="0"/>
              </a:spcBef>
              <a:spcAft>
                <a:spcPts val="0"/>
              </a:spcAft>
              <a:buClrTx/>
              <a:buSzTx/>
              <a:buFontTx/>
              <a:buNone/>
              <a:tabLst/>
              <a:defRPr/>
            </a:pPr>
            <a:r>
              <a:rPr kumimoji="0" lang="en-US" b="0" i="0" u="none" strike="noStrike" kern="1200" cap="none" spc="0" normalizeH="0" baseline="0" noProof="0">
                <a:ln>
                  <a:noFill/>
                </a:ln>
                <a:solidFill>
                  <a:srgbClr val="858591">
                    <a:lumMod val="50000"/>
                  </a:srgbClr>
                </a:solidFill>
                <a:effectLst/>
                <a:uLnTx/>
                <a:uFillTx/>
                <a:latin typeface="Neutraface Text Book" panose="02000600030000020004" pitchFamily="2" charset="77"/>
                <a:ea typeface="+mn-ea"/>
                <a:cs typeface="+mn-cs"/>
              </a:rPr>
              <a:t>                     Reaching Donors </a:t>
            </a:r>
            <a:r>
              <a:rPr lang="en-US">
                <a:solidFill>
                  <a:srgbClr val="858591">
                    <a:lumMod val="50000"/>
                  </a:srgbClr>
                </a:solidFill>
                <a:latin typeface="Neutraface Text Book" panose="02000600030000020004" pitchFamily="2" charset="77"/>
              </a:rPr>
              <a:t>W</a:t>
            </a:r>
            <a:r>
              <a:rPr kumimoji="0" lang="en-US" b="0" i="0" u="none" strike="noStrike" kern="1200" cap="none" spc="0" normalizeH="0" baseline="0" noProof="0">
                <a:ln>
                  <a:noFill/>
                </a:ln>
                <a:solidFill>
                  <a:srgbClr val="858591">
                    <a:lumMod val="50000"/>
                  </a:srgbClr>
                </a:solidFill>
                <a:effectLst/>
                <a:uLnTx/>
                <a:uFillTx/>
                <a:latin typeface="Neutraface Text Book" panose="02000600030000020004" pitchFamily="2" charset="77"/>
                <a:ea typeface="+mn-ea"/>
                <a:cs typeface="+mn-cs"/>
              </a:rPr>
              <a:t>here They Were</a:t>
            </a:r>
          </a:p>
          <a:p>
            <a:pPr marL="0" marR="0" lvl="0" indent="0" algn="r" defTabSz="914400" rtl="0" eaLnBrk="1" fontAlgn="auto" latinLnBrk="0" hangingPunct="1">
              <a:lnSpc>
                <a:spcPct val="200000"/>
              </a:lnSpc>
              <a:spcBef>
                <a:spcPts val="0"/>
              </a:spcBef>
              <a:spcAft>
                <a:spcPts val="0"/>
              </a:spcAft>
              <a:buClrTx/>
              <a:buSzTx/>
              <a:buFontTx/>
              <a:buNone/>
              <a:tabLst/>
              <a:defRPr/>
            </a:pPr>
            <a:r>
              <a:rPr kumimoji="0" lang="en-US" b="0" i="0" u="none" strike="noStrike" kern="1200" cap="none" spc="0" normalizeH="0" baseline="0" noProof="0">
                <a:ln>
                  <a:noFill/>
                </a:ln>
                <a:solidFill>
                  <a:srgbClr val="858591">
                    <a:lumMod val="50000"/>
                  </a:srgbClr>
                </a:solidFill>
                <a:effectLst/>
                <a:uLnTx/>
                <a:uFillTx/>
                <a:latin typeface="Neutraface Text Book" panose="02000600030000020004" pitchFamily="2" charset="77"/>
                <a:ea typeface="+mn-ea"/>
                <a:cs typeface="+mn-cs"/>
              </a:rPr>
              <a:t>                    Giving Donors Choice</a:t>
            </a:r>
          </a:p>
          <a:p>
            <a:pPr marL="0" marR="0" lvl="0" indent="0" algn="r" defTabSz="914400" rtl="0" eaLnBrk="1" fontAlgn="auto" latinLnBrk="0" hangingPunct="1">
              <a:lnSpc>
                <a:spcPct val="200000"/>
              </a:lnSpc>
              <a:spcBef>
                <a:spcPts val="0"/>
              </a:spcBef>
              <a:spcAft>
                <a:spcPts val="0"/>
              </a:spcAft>
              <a:buClrTx/>
              <a:buSzTx/>
              <a:buFontTx/>
              <a:buNone/>
              <a:tabLst/>
              <a:defRPr/>
            </a:pPr>
            <a:endParaRPr kumimoji="0" lang="en-US" b="0" i="0" u="none" strike="noStrike" kern="1200" cap="none" spc="0" normalizeH="0" baseline="0" noProof="0">
              <a:ln>
                <a:noFill/>
              </a:ln>
              <a:solidFill>
                <a:srgbClr val="858591">
                  <a:lumMod val="50000"/>
                </a:srgbClr>
              </a:solidFill>
              <a:effectLst/>
              <a:uLnTx/>
              <a:uFillTx/>
              <a:latin typeface="Neutraface Text Book" panose="02000600030000020004" pitchFamily="2" charset="77"/>
              <a:ea typeface="+mn-ea"/>
              <a:cs typeface="+mn-cs"/>
            </a:endParaRPr>
          </a:p>
        </p:txBody>
      </p:sp>
      <p:pic>
        <p:nvPicPr>
          <p:cNvPr id="4" name="Graphic 3" descr="Checkbox Checked outline">
            <a:extLst>
              <a:ext uri="{FF2B5EF4-FFF2-40B4-BE49-F238E27FC236}">
                <a16:creationId xmlns:a16="http://schemas.microsoft.com/office/drawing/2014/main" id="{7DBC4EEE-F45F-4142-9139-2108923A53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60249" y="4662901"/>
            <a:ext cx="457200" cy="457200"/>
          </a:xfrm>
          <a:prstGeom prst="rect">
            <a:avLst/>
          </a:prstGeom>
        </p:spPr>
      </p:pic>
      <p:pic>
        <p:nvPicPr>
          <p:cNvPr id="23" name="Graphic 22" descr="Checkbox Checked outline">
            <a:extLst>
              <a:ext uri="{FF2B5EF4-FFF2-40B4-BE49-F238E27FC236}">
                <a16:creationId xmlns:a16="http://schemas.microsoft.com/office/drawing/2014/main" id="{2288C1FE-6743-574B-8514-EC53777B6A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60249" y="5211845"/>
            <a:ext cx="457200" cy="457200"/>
          </a:xfrm>
          <a:prstGeom prst="rect">
            <a:avLst/>
          </a:prstGeom>
        </p:spPr>
      </p:pic>
      <p:pic>
        <p:nvPicPr>
          <p:cNvPr id="24" name="Graphic 23" descr="Checkbox Checked outline">
            <a:extLst>
              <a:ext uri="{FF2B5EF4-FFF2-40B4-BE49-F238E27FC236}">
                <a16:creationId xmlns:a16="http://schemas.microsoft.com/office/drawing/2014/main" id="{6716D925-32C2-7044-BBB0-6B98C3A33E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60249" y="5747971"/>
            <a:ext cx="457200" cy="457200"/>
          </a:xfrm>
          <a:prstGeom prst="rect">
            <a:avLst/>
          </a:prstGeom>
        </p:spPr>
      </p:pic>
      <p:sp>
        <p:nvSpPr>
          <p:cNvPr id="14" name="Shape 542">
            <a:extLst>
              <a:ext uri="{FF2B5EF4-FFF2-40B4-BE49-F238E27FC236}">
                <a16:creationId xmlns:a16="http://schemas.microsoft.com/office/drawing/2014/main" id="{05EE1BAB-20F8-3B45-BFDF-A62CF83E5261}"/>
              </a:ext>
            </a:extLst>
          </p:cNvPr>
          <p:cNvSpPr txBox="1"/>
          <p:nvPr/>
        </p:nvSpPr>
        <p:spPr>
          <a:xfrm>
            <a:off x="6391816" y="3686806"/>
            <a:ext cx="4925633" cy="82174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6567" tIns="36567" rIns="36567" bIns="36567">
            <a:spAutoFit/>
          </a:bodyPr>
          <a:lstStyle>
            <a:lvl1pPr>
              <a:lnSpc>
                <a:spcPct val="90000"/>
              </a:lnSpc>
              <a:defRPr sz="6000">
                <a:solidFill>
                  <a:srgbClr val="FFFFFF"/>
                </a:solidFill>
              </a:defRPr>
            </a:lvl1p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0" normalizeH="0" baseline="0" noProof="0">
                <a:ln>
                  <a:noFill/>
                </a:ln>
                <a:gradFill>
                  <a:gsLst>
                    <a:gs pos="0">
                      <a:srgbClr val="337DAF"/>
                    </a:gs>
                    <a:gs pos="100000">
                      <a:srgbClr val="4AC0B2"/>
                    </a:gs>
                  </a:gsLst>
                  <a:lin ang="0" scaled="0"/>
                </a:gradFill>
                <a:effectLst/>
                <a:uLnTx/>
                <a:uFillTx/>
                <a:latin typeface="Neutraface Text Demi" panose="02000600040000020004" pitchFamily="50" charset="0"/>
                <a:ea typeface="+mn-ea"/>
                <a:cs typeface="+mn-cs"/>
              </a:rPr>
              <a:t>Paradigm Shift</a:t>
            </a:r>
            <a:endParaRPr kumimoji="0" sz="5400" b="1" i="0" u="none" strike="noStrike" kern="1200" cap="none" spc="0" normalizeH="0" baseline="0" noProof="0">
              <a:ln>
                <a:noFill/>
              </a:ln>
              <a:gradFill>
                <a:gsLst>
                  <a:gs pos="0">
                    <a:srgbClr val="337DAF"/>
                  </a:gs>
                  <a:gs pos="100000">
                    <a:srgbClr val="4AC0B2"/>
                  </a:gs>
                </a:gsLst>
                <a:lin ang="0" scaled="0"/>
              </a:gradFill>
              <a:effectLst/>
              <a:uLnTx/>
              <a:uFillTx/>
              <a:latin typeface="Neutraface Text Demi" panose="02000600040000020004" pitchFamily="50" charset="0"/>
              <a:ea typeface="+mn-ea"/>
              <a:cs typeface="+mn-cs"/>
            </a:endParaRPr>
          </a:p>
        </p:txBody>
      </p:sp>
    </p:spTree>
    <p:extLst>
      <p:ext uri="{BB962C8B-B14F-4D97-AF65-F5344CB8AC3E}">
        <p14:creationId xmlns:p14="http://schemas.microsoft.com/office/powerpoint/2010/main" val="116188708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BF8F97-9E40-5647-AF61-02203A2940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0"/>
            <a:ext cx="12188952" cy="6858000"/>
          </a:xfrm>
          <a:prstGeom prst="rect">
            <a:avLst/>
          </a:prstGeom>
          <a:ln>
            <a:solidFill>
              <a:schemeClr val="bg1"/>
            </a:solidFill>
          </a:ln>
        </p:spPr>
      </p:pic>
      <p:sp>
        <p:nvSpPr>
          <p:cNvPr id="4" name="Oval 3">
            <a:extLst>
              <a:ext uri="{FF2B5EF4-FFF2-40B4-BE49-F238E27FC236}">
                <a16:creationId xmlns:a16="http://schemas.microsoft.com/office/drawing/2014/main" id="{EEE04EFC-02FD-2B47-87F2-D036215CAB83}"/>
              </a:ext>
            </a:extLst>
          </p:cNvPr>
          <p:cNvSpPr/>
          <p:nvPr/>
        </p:nvSpPr>
        <p:spPr>
          <a:xfrm>
            <a:off x="4451188" y="1296512"/>
            <a:ext cx="3289624" cy="3289624"/>
          </a:xfrm>
          <a:prstGeom prst="ellipse">
            <a:avLst/>
          </a:prstGeom>
          <a:solidFill>
            <a:schemeClr val="bg2">
              <a:alpha val="3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hangingPunct="0">
              <a:defRPr/>
            </a:pPr>
            <a:endParaRPr lang="en-US" sz="1400" kern="0">
              <a:solidFill>
                <a:srgbClr val="FFFFFF"/>
              </a:solidFill>
              <a:latin typeface="Neutraface Text Book" panose="02000600030000020004" pitchFamily="2" charset="77"/>
              <a:cs typeface="Helvetica"/>
              <a:sym typeface="Arial"/>
            </a:endParaRPr>
          </a:p>
        </p:txBody>
      </p:sp>
      <p:sp>
        <p:nvSpPr>
          <p:cNvPr id="22" name="Oval 21">
            <a:extLst>
              <a:ext uri="{FF2B5EF4-FFF2-40B4-BE49-F238E27FC236}">
                <a16:creationId xmlns:a16="http://schemas.microsoft.com/office/drawing/2014/main" id="{586A13D7-91AD-9B41-9EB5-E602633DC6D6}"/>
              </a:ext>
            </a:extLst>
          </p:cNvPr>
          <p:cNvSpPr/>
          <p:nvPr/>
        </p:nvSpPr>
        <p:spPr>
          <a:xfrm>
            <a:off x="3090535" y="2860643"/>
            <a:ext cx="3289624" cy="3289624"/>
          </a:xfrm>
          <a:prstGeom prst="ellipse">
            <a:avLst/>
          </a:prstGeom>
          <a:solidFill>
            <a:schemeClr val="bg2">
              <a:alpha val="3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hangingPunct="0">
              <a:defRPr/>
            </a:pPr>
            <a:endParaRPr lang="en-US" sz="1400" kern="0">
              <a:solidFill>
                <a:srgbClr val="FFFFFF"/>
              </a:solidFill>
              <a:latin typeface="Neutraface Text Book" panose="02000600030000020004" pitchFamily="2" charset="77"/>
              <a:cs typeface="Helvetica"/>
              <a:sym typeface="Arial"/>
            </a:endParaRPr>
          </a:p>
        </p:txBody>
      </p:sp>
      <p:sp>
        <p:nvSpPr>
          <p:cNvPr id="23" name="Oval 22">
            <a:extLst>
              <a:ext uri="{FF2B5EF4-FFF2-40B4-BE49-F238E27FC236}">
                <a16:creationId xmlns:a16="http://schemas.microsoft.com/office/drawing/2014/main" id="{BCDFDF1C-652E-4340-AB12-3F77DE6C0B1B}"/>
              </a:ext>
            </a:extLst>
          </p:cNvPr>
          <p:cNvSpPr/>
          <p:nvPr/>
        </p:nvSpPr>
        <p:spPr>
          <a:xfrm>
            <a:off x="5838839" y="2860643"/>
            <a:ext cx="3289624" cy="3289624"/>
          </a:xfrm>
          <a:prstGeom prst="ellipse">
            <a:avLst/>
          </a:prstGeom>
          <a:solidFill>
            <a:schemeClr val="bg2">
              <a:alpha val="3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hangingPunct="0">
              <a:defRPr/>
            </a:pPr>
            <a:endParaRPr lang="en-US" sz="1400" kern="0">
              <a:solidFill>
                <a:srgbClr val="FFFFFF"/>
              </a:solidFill>
              <a:latin typeface="Neutraface Text Book" panose="02000600030000020004" pitchFamily="2" charset="77"/>
              <a:cs typeface="Helvetica"/>
              <a:sym typeface="Arial"/>
            </a:endParaRPr>
          </a:p>
        </p:txBody>
      </p:sp>
      <p:sp>
        <p:nvSpPr>
          <p:cNvPr id="20" name="TextBox 19">
            <a:extLst>
              <a:ext uri="{FF2B5EF4-FFF2-40B4-BE49-F238E27FC236}">
                <a16:creationId xmlns:a16="http://schemas.microsoft.com/office/drawing/2014/main" id="{FEE23B44-6058-2943-A3B6-F38F5A3D9D2E}"/>
              </a:ext>
            </a:extLst>
          </p:cNvPr>
          <p:cNvSpPr txBox="1"/>
          <p:nvPr/>
        </p:nvSpPr>
        <p:spPr>
          <a:xfrm>
            <a:off x="6448170" y="4476051"/>
            <a:ext cx="2233475" cy="769441"/>
          </a:xfrm>
          <a:prstGeom prst="rect">
            <a:avLst/>
          </a:prstGeom>
          <a:noFill/>
        </p:spPr>
        <p:txBody>
          <a:bodyPr wrap="square" rtlCol="0">
            <a:spAutoFit/>
          </a:bodyPr>
          <a:lstStyle/>
          <a:p>
            <a:pPr algn="ctr" defTabSz="1219170" hangingPunct="0">
              <a:defRPr/>
            </a:pPr>
            <a:r>
              <a:rPr lang="en-US" sz="2200" b="1" kern="0">
                <a:solidFill>
                  <a:srgbClr val="FFFFFF"/>
                </a:solidFill>
                <a:latin typeface="Neutraface Text Book Italic" panose="02000600030000020004" pitchFamily="2" charset="77"/>
                <a:cs typeface="Arial"/>
                <a:sym typeface="Arial"/>
              </a:rPr>
              <a:t> EASE &amp; CONVENIENCE</a:t>
            </a:r>
          </a:p>
        </p:txBody>
      </p:sp>
      <p:sp>
        <p:nvSpPr>
          <p:cNvPr id="24" name="TextBox 23">
            <a:extLst>
              <a:ext uri="{FF2B5EF4-FFF2-40B4-BE49-F238E27FC236}">
                <a16:creationId xmlns:a16="http://schemas.microsoft.com/office/drawing/2014/main" id="{59094AD1-2E7D-CF47-9124-6CEEE26EF39F}"/>
              </a:ext>
            </a:extLst>
          </p:cNvPr>
          <p:cNvSpPr txBox="1"/>
          <p:nvPr/>
        </p:nvSpPr>
        <p:spPr>
          <a:xfrm>
            <a:off x="5166752" y="2278011"/>
            <a:ext cx="1858495" cy="769441"/>
          </a:xfrm>
          <a:prstGeom prst="rect">
            <a:avLst/>
          </a:prstGeom>
          <a:noFill/>
        </p:spPr>
        <p:txBody>
          <a:bodyPr wrap="square" rtlCol="0">
            <a:spAutoFit/>
          </a:bodyPr>
          <a:lstStyle/>
          <a:p>
            <a:pPr algn="ctr" defTabSz="1219170" hangingPunct="0">
              <a:defRPr/>
            </a:pPr>
            <a:r>
              <a:rPr lang="en-US" sz="2200" b="1" kern="0" dirty="0">
                <a:solidFill>
                  <a:srgbClr val="FFFFFF"/>
                </a:solidFill>
                <a:latin typeface="Neutraface Text Book Italic" panose="02000600030000020004" pitchFamily="2" charset="77"/>
                <a:cs typeface="Arial"/>
                <a:sym typeface="Arial"/>
              </a:rPr>
              <a:t>MISSION &amp; IMPACT</a:t>
            </a:r>
          </a:p>
        </p:txBody>
      </p:sp>
      <p:sp>
        <p:nvSpPr>
          <p:cNvPr id="25" name="TextBox 24">
            <a:extLst>
              <a:ext uri="{FF2B5EF4-FFF2-40B4-BE49-F238E27FC236}">
                <a16:creationId xmlns:a16="http://schemas.microsoft.com/office/drawing/2014/main" id="{ED12BBB8-8B56-2A4D-8FCD-EF1376DE62A9}"/>
              </a:ext>
            </a:extLst>
          </p:cNvPr>
          <p:cNvSpPr txBox="1"/>
          <p:nvPr/>
        </p:nvSpPr>
        <p:spPr>
          <a:xfrm>
            <a:off x="3044830" y="4478249"/>
            <a:ext cx="2989071" cy="769441"/>
          </a:xfrm>
          <a:prstGeom prst="rect">
            <a:avLst/>
          </a:prstGeom>
          <a:noFill/>
        </p:spPr>
        <p:txBody>
          <a:bodyPr wrap="square" rtlCol="0">
            <a:spAutoFit/>
          </a:bodyPr>
          <a:lstStyle/>
          <a:p>
            <a:pPr algn="ctr" defTabSz="1219170" hangingPunct="0">
              <a:defRPr/>
            </a:pPr>
            <a:r>
              <a:rPr lang="en-US" sz="2200" b="1" kern="0" dirty="0">
                <a:solidFill>
                  <a:srgbClr val="FFFFFF"/>
                </a:solidFill>
                <a:latin typeface="Neutraface Text Book Italic" panose="02000600030000020004" pitchFamily="2" charset="77"/>
                <a:cs typeface="Arial"/>
                <a:sym typeface="Arial"/>
              </a:rPr>
              <a:t>CHOICE &amp;</a:t>
            </a:r>
          </a:p>
          <a:p>
            <a:pPr algn="ctr" defTabSz="1219170" hangingPunct="0">
              <a:defRPr/>
            </a:pPr>
            <a:r>
              <a:rPr lang="en-US" sz="2200" b="1" kern="0" dirty="0">
                <a:solidFill>
                  <a:srgbClr val="FFFFFF"/>
                </a:solidFill>
                <a:latin typeface="Neutraface Text Book Italic" panose="02000600030000020004" pitchFamily="2" charset="77"/>
                <a:cs typeface="Arial"/>
                <a:sym typeface="Arial"/>
              </a:rPr>
              <a:t>PERSONALIZATION</a:t>
            </a:r>
          </a:p>
        </p:txBody>
      </p:sp>
      <p:sp>
        <p:nvSpPr>
          <p:cNvPr id="7" name="Rounded Rectangle 6">
            <a:extLst>
              <a:ext uri="{FF2B5EF4-FFF2-40B4-BE49-F238E27FC236}">
                <a16:creationId xmlns:a16="http://schemas.microsoft.com/office/drawing/2014/main" id="{09407D53-6F2E-9643-B1C2-CDD1BA3E3CC6}"/>
              </a:ext>
            </a:extLst>
          </p:cNvPr>
          <p:cNvSpPr/>
          <p:nvPr/>
        </p:nvSpPr>
        <p:spPr>
          <a:xfrm>
            <a:off x="4798359" y="3190636"/>
            <a:ext cx="2595283" cy="1124891"/>
          </a:xfrm>
          <a:prstGeom prst="roundRect">
            <a:avLst/>
          </a:prstGeom>
          <a:solidFill>
            <a:srgbClr val="F1C14A"/>
          </a:solidFill>
          <a:ln>
            <a:noFill/>
          </a:ln>
          <a:effectLst>
            <a:outerShdw blurRad="342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hangingPunct="0">
              <a:defRPr/>
            </a:pPr>
            <a:r>
              <a:rPr lang="en-US" sz="2400" b="1" kern="0">
                <a:solidFill>
                  <a:schemeClr val="bg1"/>
                </a:solidFill>
                <a:latin typeface="Neutraface Text Demi" panose="02000600030000020004" pitchFamily="2" charset="77"/>
                <a:cs typeface="Helvetica"/>
                <a:sym typeface="Arial"/>
              </a:rPr>
              <a:t>EXPERIENCE</a:t>
            </a:r>
          </a:p>
        </p:txBody>
      </p:sp>
      <p:sp>
        <p:nvSpPr>
          <p:cNvPr id="12" name="TextBox 11">
            <a:extLst>
              <a:ext uri="{FF2B5EF4-FFF2-40B4-BE49-F238E27FC236}">
                <a16:creationId xmlns:a16="http://schemas.microsoft.com/office/drawing/2014/main" id="{C37EC3ED-786E-456F-B867-74686E8E80D7}"/>
              </a:ext>
            </a:extLst>
          </p:cNvPr>
          <p:cNvSpPr txBox="1"/>
          <p:nvPr/>
        </p:nvSpPr>
        <p:spPr>
          <a:xfrm>
            <a:off x="282786" y="6356261"/>
            <a:ext cx="1210588" cy="307777"/>
          </a:xfrm>
          <a:prstGeom prst="rect">
            <a:avLst/>
          </a:prstGeom>
          <a:noFill/>
        </p:spPr>
        <p:txBody>
          <a:bodyPr wrap="none" rtlCol="0">
            <a:spAutoFit/>
          </a:bodyPr>
          <a:lstStyle/>
          <a:p>
            <a:pPr defTabSz="1219170" hangingPunct="0">
              <a:defRPr/>
            </a:pPr>
            <a:r>
              <a:rPr lang="en-US" sz="1400" kern="0">
                <a:solidFill>
                  <a:srgbClr val="535353"/>
                </a:solidFill>
                <a:latin typeface="Neutraface Text Book" panose="02000600030000020004" pitchFamily="50" charset="0"/>
                <a:cs typeface="Arial"/>
                <a:sym typeface="Arial"/>
              </a:rPr>
              <a:t>#socialdonors</a:t>
            </a:r>
          </a:p>
        </p:txBody>
      </p:sp>
      <p:sp>
        <p:nvSpPr>
          <p:cNvPr id="13" name="TextBox 12">
            <a:extLst>
              <a:ext uri="{FF2B5EF4-FFF2-40B4-BE49-F238E27FC236}">
                <a16:creationId xmlns:a16="http://schemas.microsoft.com/office/drawing/2014/main" id="{44C66698-0C85-3440-BE67-62F522461292}"/>
              </a:ext>
            </a:extLst>
          </p:cNvPr>
          <p:cNvSpPr txBox="1"/>
          <p:nvPr/>
        </p:nvSpPr>
        <p:spPr>
          <a:xfrm>
            <a:off x="282786" y="442900"/>
            <a:ext cx="13092006"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Neutraface Text Demi" panose="02000600040000020004" pitchFamily="50" charset="0"/>
              </a:rPr>
              <a:t>New Giving Expectations</a:t>
            </a:r>
            <a:endParaRPr kumimoji="0" lang="en-US" sz="5400" b="1" i="0" u="none" strike="noStrike" kern="1200" cap="none" spc="0" normalizeH="0" baseline="0" noProof="0" dirty="0">
              <a:ln>
                <a:noFill/>
              </a:ln>
              <a:solidFill>
                <a:schemeClr val="bg1"/>
              </a:solidFill>
              <a:effectLst/>
              <a:uLnTx/>
              <a:uFillTx/>
              <a:latin typeface="Neutraface Text Demi" panose="02000600040000020004" pitchFamily="50" charset="0"/>
              <a:ea typeface="+mn-ea"/>
              <a:cs typeface="+mn-cs"/>
            </a:endParaRPr>
          </a:p>
        </p:txBody>
      </p:sp>
    </p:spTree>
    <p:extLst>
      <p:ext uri="{BB962C8B-B14F-4D97-AF65-F5344CB8AC3E}">
        <p14:creationId xmlns:p14="http://schemas.microsoft.com/office/powerpoint/2010/main" val="89175851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fish, ray&#10;&#10;Description automatically generated">
            <a:extLst>
              <a:ext uri="{FF2B5EF4-FFF2-40B4-BE49-F238E27FC236}">
                <a16:creationId xmlns:a16="http://schemas.microsoft.com/office/drawing/2014/main" id="{C7B136AF-D5C1-0242-8AB6-48C7D5F58C7E}"/>
              </a:ext>
            </a:extLst>
          </p:cNvPr>
          <p:cNvPicPr>
            <a:picLocks noGrp="1" noChangeAspect="1"/>
          </p:cNvPicPr>
          <p:nvPr>
            <p:ph idx="1"/>
          </p:nvPr>
        </p:nvPicPr>
        <p:blipFill rotWithShape="1">
          <a:blip r:embed="rId3"/>
          <a:srcRect b="19"/>
          <a:stretch/>
        </p:blipFill>
        <p:spPr>
          <a:xfrm>
            <a:off x="20" y="1282"/>
            <a:ext cx="12191980" cy="6856718"/>
          </a:xfrm>
          <a:prstGeom prst="rect">
            <a:avLst/>
          </a:prstGeom>
        </p:spPr>
      </p:pic>
      <p:sp>
        <p:nvSpPr>
          <p:cNvPr id="7" name="Rectangle 6">
            <a:extLst>
              <a:ext uri="{FF2B5EF4-FFF2-40B4-BE49-F238E27FC236}">
                <a16:creationId xmlns:a16="http://schemas.microsoft.com/office/drawing/2014/main" id="{B3D51B20-A89C-2F4C-B490-46BDE56794A9}"/>
              </a:ext>
            </a:extLst>
          </p:cNvPr>
          <p:cNvSpPr/>
          <p:nvPr/>
        </p:nvSpPr>
        <p:spPr>
          <a:xfrm>
            <a:off x="1571625" y="4114800"/>
            <a:ext cx="9029700" cy="342900"/>
          </a:xfrm>
          <a:prstGeom prst="rect">
            <a:avLst/>
          </a:prstGeom>
          <a:solidFill>
            <a:srgbClr val="F2B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F4B9B0F-BBC8-2D4F-95ED-3378B858AB4B}"/>
              </a:ext>
            </a:extLst>
          </p:cNvPr>
          <p:cNvSpPr txBox="1">
            <a:spLocks/>
          </p:cNvSpPr>
          <p:nvPr/>
        </p:nvSpPr>
        <p:spPr>
          <a:xfrm>
            <a:off x="1222375" y="1714500"/>
            <a:ext cx="9728200" cy="85898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bg1"/>
                </a:solidFill>
                <a:latin typeface="Neutraface Text Demi"/>
                <a:cs typeface="FUTURA MEDIUM"/>
              </a:rPr>
              <a:t>CHALLENGES:</a:t>
            </a:r>
          </a:p>
        </p:txBody>
      </p:sp>
      <p:sp>
        <p:nvSpPr>
          <p:cNvPr id="11" name="Content Placeholder 2">
            <a:extLst>
              <a:ext uri="{FF2B5EF4-FFF2-40B4-BE49-F238E27FC236}">
                <a16:creationId xmlns:a16="http://schemas.microsoft.com/office/drawing/2014/main" id="{5337C467-8761-F445-B7AD-A5E223681585}"/>
              </a:ext>
            </a:extLst>
          </p:cNvPr>
          <p:cNvSpPr txBox="1">
            <a:spLocks/>
          </p:cNvSpPr>
          <p:nvPr/>
        </p:nvSpPr>
        <p:spPr>
          <a:xfrm>
            <a:off x="1231900" y="2573485"/>
            <a:ext cx="9728200" cy="1587647"/>
          </a:xfrm>
          <a:prstGeom prst="rect">
            <a:avLst/>
          </a:prstGeom>
        </p:spPr>
        <p:txBody>
          <a:bodyPr vert="horz" lIns="91440" tIns="45720" rIns="91440" bIns="45720" rtlCol="0" anchor="t">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100" b="1" dirty="0">
                <a:solidFill>
                  <a:schemeClr val="bg1"/>
                </a:solidFill>
                <a:latin typeface="Neutraface Text Demi"/>
                <a:cs typeface="FUTURA MEDIUM"/>
              </a:rPr>
              <a:t>DONOR FATIGUE &amp;</a:t>
            </a:r>
          </a:p>
          <a:p>
            <a:pPr marL="0" indent="0" algn="ctr">
              <a:buFont typeface="Arial" panose="020B0604020202020204" pitchFamily="34" charset="0"/>
              <a:buNone/>
            </a:pPr>
            <a:r>
              <a:rPr lang="en-US" sz="13100" b="1" dirty="0">
                <a:solidFill>
                  <a:schemeClr val="bg1"/>
                </a:solidFill>
                <a:latin typeface="Neutraface Text Demi"/>
                <a:cs typeface="FUTURA MEDIUM"/>
              </a:rPr>
              <a:t>DONOR ENGAGEMENT</a:t>
            </a:r>
          </a:p>
        </p:txBody>
      </p:sp>
    </p:spTree>
    <p:extLst>
      <p:ext uri="{BB962C8B-B14F-4D97-AF65-F5344CB8AC3E}">
        <p14:creationId xmlns:p14="http://schemas.microsoft.com/office/powerpoint/2010/main" val="3723689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705229-A1FE-6846-9D2F-800C59CAE097}"/>
              </a:ext>
            </a:extLst>
          </p:cNvPr>
          <p:cNvSpPr txBox="1"/>
          <p:nvPr/>
        </p:nvSpPr>
        <p:spPr>
          <a:xfrm>
            <a:off x="-1618735" y="5968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43A"/>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E119B645-9593-4246-A3C4-FE640DA80629}"/>
              </a:ext>
            </a:extLst>
          </p:cNvPr>
          <p:cNvCxnSpPr>
            <a:cxnSpLocks/>
          </p:cNvCxnSpPr>
          <p:nvPr/>
        </p:nvCxnSpPr>
        <p:spPr>
          <a:xfrm>
            <a:off x="931257" y="1364144"/>
            <a:ext cx="2267525" cy="0"/>
          </a:xfrm>
          <a:prstGeom prst="line">
            <a:avLst/>
          </a:prstGeom>
          <a:ln w="38100">
            <a:gradFill>
              <a:gsLst>
                <a:gs pos="0">
                  <a:srgbClr val="41BEB3"/>
                </a:gs>
                <a:gs pos="100000">
                  <a:srgbClr val="337DAF"/>
                </a:gs>
              </a:gsLst>
              <a:lin ang="10800000" scaled="0"/>
            </a:gradFill>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13BD083E-B6BC-70F4-562F-9E1C8F42C384}"/>
              </a:ext>
            </a:extLst>
          </p:cNvPr>
          <p:cNvSpPr txBox="1"/>
          <p:nvPr/>
        </p:nvSpPr>
        <p:spPr>
          <a:xfrm>
            <a:off x="808540" y="376615"/>
            <a:ext cx="9142332" cy="830997"/>
          </a:xfrm>
          <a:prstGeom prst="rect">
            <a:avLst/>
          </a:prstGeom>
          <a:noFill/>
        </p:spPr>
        <p:txBody>
          <a:bodyPr wrap="square" lIns="91440" tIns="45720" rIns="91440" bIns="45720" rtlCol="0" anchor="t">
            <a:spAutoFit/>
          </a:bodyPr>
          <a:lstStyle/>
          <a:p>
            <a:pPr>
              <a:defRPr/>
            </a:pPr>
            <a:r>
              <a:rPr kumimoji="0"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a:ea typeface="Open Sans"/>
                <a:cs typeface="Open Sans"/>
              </a:rPr>
              <a:t>Donor Fatigue &amp; Donor Engagement</a:t>
            </a:r>
            <a:endParaRPr lang="en-US" sz="4800" u="none" strike="noStrike" kern="1200" cap="none" spc="-150" normalizeH="0" baseline="0" noProof="0" dirty="0">
              <a:ln>
                <a:noFill/>
              </a:ln>
              <a:solidFill>
                <a:srgbClr val="337DAF"/>
              </a:solidFill>
              <a:effectLst>
                <a:outerShdw blurRad="190500" dist="38100" dir="2700000" algn="tl" rotWithShape="0">
                  <a:prstClr val="black">
                    <a:alpha val="10000"/>
                  </a:prstClr>
                </a:outerShdw>
              </a:effectLst>
              <a:uLnTx/>
              <a:uFillTx/>
              <a:latin typeface="Neutraface Text Book" panose="02000600030000020004" pitchFamily="2" charset="77"/>
              <a:ea typeface="Open Sans" panose="020B0606030504020204" pitchFamily="34" charset="0"/>
              <a:cs typeface="Open Sans" panose="020B0606030504020204" pitchFamily="34" charset="0"/>
            </a:endParaRPr>
          </a:p>
        </p:txBody>
      </p:sp>
      <p:pic>
        <p:nvPicPr>
          <p:cNvPr id="7" name="Picture 6" descr="Icon&#10;&#10;Description automatically generated">
            <a:extLst>
              <a:ext uri="{FF2B5EF4-FFF2-40B4-BE49-F238E27FC236}">
                <a16:creationId xmlns:a16="http://schemas.microsoft.com/office/drawing/2014/main" id="{93B8F626-B507-BFD9-E036-B6E580B11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5128" y="6577949"/>
            <a:ext cx="1630161" cy="189309"/>
          </a:xfrm>
          <a:prstGeom prst="rect">
            <a:avLst/>
          </a:prstGeom>
        </p:spPr>
      </p:pic>
      <p:pic>
        <p:nvPicPr>
          <p:cNvPr id="12" name="Picture 11">
            <a:extLst>
              <a:ext uri="{FF2B5EF4-FFF2-40B4-BE49-F238E27FC236}">
                <a16:creationId xmlns:a16="http://schemas.microsoft.com/office/drawing/2014/main" id="{E65B5C7C-1BD7-C8C3-1E24-899296D9454A}"/>
              </a:ext>
            </a:extLst>
          </p:cNvPr>
          <p:cNvPicPr>
            <a:picLocks noChangeAspect="1"/>
          </p:cNvPicPr>
          <p:nvPr/>
        </p:nvPicPr>
        <p:blipFill rotWithShape="1">
          <a:blip r:embed="rId4"/>
          <a:srcRect t="-275" r="-2650" b="2"/>
          <a:stretch/>
        </p:blipFill>
        <p:spPr>
          <a:xfrm>
            <a:off x="6299028" y="1364638"/>
            <a:ext cx="5892972" cy="4788342"/>
          </a:xfrm>
          <a:prstGeom prst="rect">
            <a:avLst/>
          </a:prstGeom>
          <a:effectLst/>
        </p:spPr>
      </p:pic>
      <p:sp>
        <p:nvSpPr>
          <p:cNvPr id="10" name="Rectangle 9">
            <a:extLst>
              <a:ext uri="{FF2B5EF4-FFF2-40B4-BE49-F238E27FC236}">
                <a16:creationId xmlns:a16="http://schemas.microsoft.com/office/drawing/2014/main" id="{33D56E58-112F-3D9E-1A46-BCD99186E67B}"/>
              </a:ext>
            </a:extLst>
          </p:cNvPr>
          <p:cNvSpPr/>
          <p:nvPr/>
        </p:nvSpPr>
        <p:spPr>
          <a:xfrm>
            <a:off x="0" y="0"/>
            <a:ext cx="549719" cy="6858000"/>
          </a:xfrm>
          <a:prstGeom prst="rect">
            <a:avLst/>
          </a:prstGeom>
          <a:gradFill>
            <a:gsLst>
              <a:gs pos="0">
                <a:srgbClr val="41BEB3"/>
              </a:gs>
              <a:gs pos="100000">
                <a:srgbClr val="337DA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5"/>
              </a:solidFill>
              <a:effectLst/>
              <a:uLnTx/>
              <a:uFillTx/>
              <a:latin typeface="Futura Medium" panose="020B0602020204020303" pitchFamily="34" charset="-79"/>
              <a:ea typeface="+mn-ea"/>
              <a:cs typeface="+mn-cs"/>
            </a:endParaRPr>
          </a:p>
        </p:txBody>
      </p:sp>
      <p:pic>
        <p:nvPicPr>
          <p:cNvPr id="11" name="Picture 10">
            <a:extLst>
              <a:ext uri="{FF2B5EF4-FFF2-40B4-BE49-F238E27FC236}">
                <a16:creationId xmlns:a16="http://schemas.microsoft.com/office/drawing/2014/main" id="{87C07D5D-FE4B-1398-8BC6-0272FDC01FE8}"/>
              </a:ext>
            </a:extLst>
          </p:cNvPr>
          <p:cNvPicPr>
            <a:picLocks noChangeAspect="1"/>
          </p:cNvPicPr>
          <p:nvPr/>
        </p:nvPicPr>
        <p:blipFill>
          <a:blip r:embed="rId5">
            <a:biLevel thresh="25000"/>
            <a:alphaModFix amt="35000"/>
          </a:blip>
          <a:stretch>
            <a:fillRect/>
          </a:stretch>
        </p:blipFill>
        <p:spPr>
          <a:xfrm>
            <a:off x="106854" y="5944298"/>
            <a:ext cx="885730" cy="822960"/>
          </a:xfrm>
          <a:prstGeom prst="rect">
            <a:avLst/>
          </a:prstGeom>
        </p:spPr>
      </p:pic>
      <p:sp>
        <p:nvSpPr>
          <p:cNvPr id="5" name="TextBox 4">
            <a:extLst>
              <a:ext uri="{FF2B5EF4-FFF2-40B4-BE49-F238E27FC236}">
                <a16:creationId xmlns:a16="http://schemas.microsoft.com/office/drawing/2014/main" id="{CBD3E31F-8DC8-17DE-6881-D861A36F26A2}"/>
              </a:ext>
            </a:extLst>
          </p:cNvPr>
          <p:cNvSpPr txBox="1"/>
          <p:nvPr/>
        </p:nvSpPr>
        <p:spPr>
          <a:xfrm>
            <a:off x="808540" y="2006181"/>
            <a:ext cx="5396987"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400" dirty="0">
                <a:solidFill>
                  <a:schemeClr val="bg2">
                    <a:lumMod val="50000"/>
                  </a:schemeClr>
                </a:solidFill>
                <a:latin typeface="Neutraface Text Demi"/>
                <a:cs typeface="Calibri"/>
              </a:rPr>
              <a:t>May be referred to as compassion fatigue</a:t>
            </a:r>
          </a:p>
          <a:p>
            <a:pPr marL="285750" indent="-285750">
              <a:buFont typeface="Arial" panose="020B0604020202020204" pitchFamily="34" charset="0"/>
              <a:buChar char="•"/>
            </a:pPr>
            <a:r>
              <a:rPr lang="en-US" sz="2400" dirty="0">
                <a:solidFill>
                  <a:schemeClr val="bg2">
                    <a:lumMod val="50000"/>
                  </a:schemeClr>
                </a:solidFill>
                <a:latin typeface="Neutraface Text Demi"/>
                <a:cs typeface="Calibri"/>
              </a:rPr>
              <a:t>Reduced willingness to give influenced by:</a:t>
            </a:r>
          </a:p>
          <a:p>
            <a:pPr marL="742950" lvl="1" indent="-285750">
              <a:buFont typeface="Arial" panose="020B0604020202020204" pitchFamily="34" charset="0"/>
              <a:buChar char="•"/>
            </a:pPr>
            <a:r>
              <a:rPr lang="en-US" sz="2400" dirty="0">
                <a:solidFill>
                  <a:schemeClr val="bg2">
                    <a:lumMod val="50000"/>
                  </a:schemeClr>
                </a:solidFill>
                <a:latin typeface="Neutraface Text Demi"/>
                <a:cs typeface="Calibri"/>
              </a:rPr>
              <a:t>Economic conditions</a:t>
            </a:r>
          </a:p>
          <a:p>
            <a:pPr marL="742950" lvl="1" indent="-285750">
              <a:buFont typeface="Arial" panose="020B0604020202020204" pitchFamily="34" charset="0"/>
              <a:buChar char="•"/>
            </a:pPr>
            <a:r>
              <a:rPr lang="en-US" sz="2400" dirty="0">
                <a:solidFill>
                  <a:schemeClr val="bg2">
                    <a:lumMod val="50000"/>
                  </a:schemeClr>
                </a:solidFill>
                <a:latin typeface="Neutraface Text Demi"/>
                <a:cs typeface="Calibri"/>
              </a:rPr>
              <a:t>Frequency of asks</a:t>
            </a:r>
          </a:p>
          <a:p>
            <a:pPr marL="742950" lvl="1" indent="-285750">
              <a:buFont typeface="Arial" panose="020B0604020202020204" pitchFamily="34" charset="0"/>
              <a:buChar char="•"/>
            </a:pPr>
            <a:r>
              <a:rPr lang="en-US" sz="2400" dirty="0">
                <a:solidFill>
                  <a:schemeClr val="bg2">
                    <a:lumMod val="50000"/>
                  </a:schemeClr>
                </a:solidFill>
                <a:latin typeface="Neutraface Text Demi"/>
                <a:cs typeface="Calibri"/>
              </a:rPr>
              <a:t>Perceived effectiveness of nonprofits</a:t>
            </a:r>
          </a:p>
          <a:p>
            <a:pPr marL="742950" lvl="1" indent="-285750">
              <a:buFont typeface="Arial" panose="020B0604020202020204" pitchFamily="34" charset="0"/>
              <a:buChar char="•"/>
            </a:pPr>
            <a:r>
              <a:rPr lang="en-US" sz="2400" dirty="0">
                <a:solidFill>
                  <a:schemeClr val="bg2">
                    <a:lumMod val="50000"/>
                  </a:schemeClr>
                </a:solidFill>
                <a:latin typeface="Neutraface Text Demi"/>
                <a:cs typeface="Calibri"/>
              </a:rPr>
              <a:t>Sense of overwhelming need</a:t>
            </a:r>
          </a:p>
        </p:txBody>
      </p:sp>
      <p:pic>
        <p:nvPicPr>
          <p:cNvPr id="13" name="Picture 12" descr="A picture containing person, indoor, computer&#10;&#10;Description automatically generated">
            <a:extLst>
              <a:ext uri="{FF2B5EF4-FFF2-40B4-BE49-F238E27FC236}">
                <a16:creationId xmlns:a16="http://schemas.microsoft.com/office/drawing/2014/main" id="{44356E84-7219-B4C8-A025-56719EE9A245}"/>
              </a:ext>
            </a:extLst>
          </p:cNvPr>
          <p:cNvPicPr>
            <a:picLocks noChangeAspect="1"/>
          </p:cNvPicPr>
          <p:nvPr/>
        </p:nvPicPr>
        <p:blipFill>
          <a:blip r:embed="rId6"/>
          <a:stretch>
            <a:fillRect/>
          </a:stretch>
        </p:blipFill>
        <p:spPr>
          <a:xfrm>
            <a:off x="6040207" y="1970396"/>
            <a:ext cx="5230001" cy="34878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78717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7CDC3BCD850ED24286FFFF6CE5F87266" ma:contentTypeVersion="15" ma:contentTypeDescription="Create a new document." ma:contentTypeScope="" ma:versionID="53ba0334b8ae7e6a1e2aa84294a04158">
  <xsd:schema xmlns:xsd="http://www.w3.org/2001/XMLSchema" xmlns:xs="http://www.w3.org/2001/XMLSchema" xmlns:p="http://schemas.microsoft.com/office/2006/metadata/properties" xmlns:ns2="be1e8b31-1889-40b5-88ba-05182e1e98f6" xmlns:ns3="896f03f0-973d-4401-a0e8-4e67cc813dcd" targetNamespace="http://schemas.microsoft.com/office/2006/metadata/properties" ma:root="true" ma:fieldsID="b539a17ec0ebb238fdd4099ba8b75c33" ns2:_="" ns3:_="">
    <xsd:import namespace="be1e8b31-1889-40b5-88ba-05182e1e98f6"/>
    <xsd:import namespace="896f03f0-973d-4401-a0e8-4e67cc813dc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AutoKeyPoints" minOccurs="0"/>
                <xsd:element ref="ns3:MediaServiceKeyPoints" minOccurs="0"/>
                <xsd:element ref="ns3:lcf76f155ced4ddcb4097134ff3c332f" minOccurs="0"/>
                <xsd:element ref="ns2:TaxCatchAll" minOccurs="0"/>
                <xsd:element ref="ns3:MediaServiceDateTaken" minOccurs="0"/>
                <xsd:element ref="ns3:MediaServiceGenerationTime" minOccurs="0"/>
                <xsd:element ref="ns3:MediaServiceEventHashCode" minOccurs="0"/>
                <xsd:element ref="ns3:MediaServiceOCR"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1e8b31-1889-40b5-88ba-05182e1e98f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ce3b73bd-4c6b-4310-af5b-c211332db22b}" ma:internalName="TaxCatchAll" ma:showField="CatchAllData" ma:web="be1e8b31-1889-40b5-88ba-05182e1e98f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96f03f0-973d-4401-a0e8-4e67cc813dc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149f304-7c4b-4781-90dd-495508b2aa98"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LengthInSeconds" ma:index="24" nillable="true" ma:displayName="MediaLengthInSeconds" ma:hidden="true" ma:internalName="MediaLengthInSeconds" ma:readOnly="true">
      <xsd:simpleType>
        <xsd:restriction base="dms:Unknown"/>
      </xsd:simpleType>
    </xsd:element>
    <xsd:element name="MediaServiceLocation" ma:index="25"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F440129-8CE3-470A-BCED-D409C214EF32}">
  <ds:schemaRefs>
    <ds:schemaRef ds:uri="http://schemas.microsoft.com/sharepoint/v3/contenttype/forms"/>
  </ds:schemaRefs>
</ds:datastoreItem>
</file>

<file path=customXml/itemProps2.xml><?xml version="1.0" encoding="utf-8"?>
<ds:datastoreItem xmlns:ds="http://schemas.openxmlformats.org/officeDocument/2006/customXml" ds:itemID="{6AC05CD1-05E2-4C17-85F1-7D0D2E12AE42}">
  <ds:schemaRefs>
    <ds:schemaRef ds:uri="http://schemas.microsoft.com/sharepoint/events"/>
  </ds:schemaRefs>
</ds:datastoreItem>
</file>

<file path=customXml/itemProps3.xml><?xml version="1.0" encoding="utf-8"?>
<ds:datastoreItem xmlns:ds="http://schemas.openxmlformats.org/officeDocument/2006/customXml" ds:itemID="{4A35A9EB-9F7E-4B37-A183-68BB3E357D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e1e8b31-1889-40b5-88ba-05182e1e98f6"/>
    <ds:schemaRef ds:uri="896f03f0-973d-4401-a0e8-4e67cc813d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5348</TotalTime>
  <Words>4562</Words>
  <Application>Microsoft Macintosh PowerPoint</Application>
  <PresentationFormat>Widescreen</PresentationFormat>
  <Paragraphs>382</Paragraphs>
  <Slides>44</Slides>
  <Notes>43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44</vt:i4>
      </vt:variant>
    </vt:vector>
  </HeadingPairs>
  <TitlesOfParts>
    <vt:vector size="59" baseType="lpstr">
      <vt:lpstr>Arial</vt:lpstr>
      <vt:lpstr>Calibri</vt:lpstr>
      <vt:lpstr>Calibri Light</vt:lpstr>
      <vt:lpstr>Futura Medium</vt:lpstr>
      <vt:lpstr>Futura Medium</vt:lpstr>
      <vt:lpstr>Neutraface Text Bold</vt:lpstr>
      <vt:lpstr>Neutraface Text Book</vt:lpstr>
      <vt:lpstr>Neutraface Text Book Italic</vt:lpstr>
      <vt:lpstr>Neutraface Text Demi</vt:lpstr>
      <vt:lpstr>NeutrafaceText-Book</vt:lpstr>
      <vt:lpstr>Poppins</vt:lpstr>
      <vt:lpstr>Roboto</vt:lpstr>
      <vt:lpstr>Roboto Condensed</vt:lpstr>
      <vt:lpstr>Times New Roman</vt:lpstr>
      <vt:lpstr>Office Theme</vt:lpstr>
      <vt:lpstr>PowerPoint Presentation</vt:lpstr>
      <vt:lpstr>Welcome!</vt:lpstr>
      <vt:lpstr>PowerPoint Presentation</vt:lpstr>
      <vt:lpstr>PowerPoint Presentation</vt:lpstr>
      <vt:lpstr>Top Fundraising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Giving Experience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Sebastian</dc:creator>
  <cp:lastModifiedBy>Sarah Sebastian</cp:lastModifiedBy>
  <cp:revision>44</cp:revision>
  <dcterms:created xsi:type="dcterms:W3CDTF">2023-03-19T20:10:34Z</dcterms:created>
  <dcterms:modified xsi:type="dcterms:W3CDTF">2023-03-23T21:50:11Z</dcterms:modified>
</cp:coreProperties>
</file>